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9" r:id="rId3"/>
    <p:sldId id="1148" r:id="rId4"/>
    <p:sldId id="1149" r:id="rId5"/>
    <p:sldId id="1150" r:id="rId6"/>
    <p:sldId id="1151" r:id="rId7"/>
    <p:sldId id="1152" r:id="rId8"/>
    <p:sldId id="1153" r:id="rId9"/>
    <p:sldId id="1154" r:id="rId11"/>
    <p:sldId id="1155" r:id="rId12"/>
    <p:sldId id="1156" r:id="rId13"/>
    <p:sldId id="1157" r:id="rId14"/>
    <p:sldId id="1158" r:id="rId15"/>
    <p:sldId id="1159" r:id="rId16"/>
    <p:sldId id="1160" r:id="rId17"/>
    <p:sldId id="1162" r:id="rId18"/>
    <p:sldId id="1163" r:id="rId19"/>
    <p:sldId id="1164" r:id="rId20"/>
    <p:sldId id="1165" r:id="rId21"/>
    <p:sldId id="1166" r:id="rId22"/>
    <p:sldId id="1167" r:id="rId23"/>
    <p:sldId id="1168" r:id="rId24"/>
    <p:sldId id="1169" r:id="rId25"/>
    <p:sldId id="1170" r:id="rId26"/>
    <p:sldId id="1171" r:id="rId27"/>
    <p:sldId id="1172" r:id="rId28"/>
    <p:sldId id="1173" r:id="rId29"/>
    <p:sldId id="1174" r:id="rId30"/>
    <p:sldId id="1175" r:id="rId31"/>
    <p:sldId id="1188" r:id="rId32"/>
    <p:sldId id="1189" r:id="rId33"/>
    <p:sldId id="1176" r:id="rId34"/>
    <p:sldId id="1177" r:id="rId35"/>
    <p:sldId id="1190" r:id="rId36"/>
    <p:sldId id="1178" r:id="rId37"/>
    <p:sldId id="1179" r:id="rId38"/>
    <p:sldId id="1180" r:id="rId39"/>
    <p:sldId id="1181" r:id="rId40"/>
    <p:sldId id="1182" r:id="rId41"/>
    <p:sldId id="1183" r:id="rId42"/>
    <p:sldId id="1191" r:id="rId43"/>
    <p:sldId id="1184" r:id="rId44"/>
    <p:sldId id="1185" r:id="rId45"/>
    <p:sldId id="1186" r:id="rId46"/>
    <p:sldId id="1187" r:id="rId47"/>
    <p:sldId id="1192" r:id="rId48"/>
    <p:sldId id="1193" r:id="rId49"/>
    <p:sldId id="1195" r:id="rId50"/>
    <p:sldId id="1200" r:id="rId51"/>
    <p:sldId id="1196" r:id="rId52"/>
    <p:sldId id="1197" r:id="rId53"/>
    <p:sldId id="1198" r:id="rId54"/>
    <p:sldId id="1199" r:id="rId55"/>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DD3"/>
    <a:srgbClr val="D2FFD8"/>
    <a:srgbClr val="D2FFD5"/>
    <a:srgbClr val="D2FFE6"/>
    <a:srgbClr val="FA8F04"/>
    <a:srgbClr val="FB9563"/>
    <a:srgbClr val="FBFB11"/>
    <a:srgbClr val="FAAB12"/>
    <a:srgbClr val="99CA02"/>
    <a:srgbClr val="F3FF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522" y="54"/>
      </p:cViewPr>
      <p:guideLst>
        <p:guide orient="horz" pos="2105"/>
        <p:guide pos="286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03835" y="1191578"/>
            <a:ext cx="8229600" cy="1144587"/>
          </a:xfrm>
        </p:spPr>
        <p:txBody>
          <a:bodyPr/>
          <a:lstStyle>
            <a:lvl1pPr algn="ctr">
              <a:defRPr sz="2800">
                <a:solidFill>
                  <a:srgbClr val="FF0000"/>
                </a:solidFill>
                <a:latin typeface="微软雅黑" panose="020B0503020204020204" charset="-122"/>
                <a:ea typeface="微软雅黑" panose="020B050302020402020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400">
                <a:latin typeface="微软雅黑" panose="020B0503020204020204" charset="-122"/>
                <a:ea typeface="微软雅黑" panose="020B0503020204020204" charset="-122"/>
              </a:defRPr>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5.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4"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jpe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36.jpeg"/><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9.jpeg"/><Relationship Id="rId2" Type="http://schemas.openxmlformats.org/officeDocument/2006/relationships/hyperlink" Target="http://tech.sina.com.cn/it/e/2003-07-18/1005210889.shtml" TargetMode="External"/><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5.png"/><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hyperlink" Target="http://www.lawtome.com/upfile/news/200973131907533.jpg" TargetMode="Externa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2.jpeg"/><Relationship Id="rId1" Type="http://schemas.openxmlformats.org/officeDocument/2006/relationships/image" Target="../media/image5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7.jpe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2.jpeg"/><Relationship Id="rId1" Type="http://schemas.openxmlformats.org/officeDocument/2006/relationships/image" Target="../media/image6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65.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jpeg"/><Relationship Id="rId1" Type="http://schemas.openxmlformats.org/officeDocument/2006/relationships/image" Target="../media/image6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0.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12.jpe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圆角矩形 3"/>
          <p:cNvSpPr/>
          <p:nvPr/>
        </p:nvSpPr>
        <p:spPr>
          <a:xfrm>
            <a:off x="820420" y="1245870"/>
            <a:ext cx="7911465" cy="2265680"/>
          </a:xfrm>
          <a:prstGeom prst="roundRect">
            <a:avLst>
              <a:gd name="adj" fmla="val 7167"/>
            </a:avLst>
          </a:prstGeom>
          <a:noFill/>
          <a:ln w="76200" cap="flat" cmpd="sng">
            <a:noFill/>
            <a:prstDash val="solid"/>
            <a:round/>
            <a:headEnd type="none" w="med" len="med"/>
            <a:tailEnd type="none" w="med" len="med"/>
          </a:ln>
        </p:spPr>
        <p:txBody>
          <a:bodyPr anchor="t"/>
          <a:p>
            <a:pPr>
              <a:lnSpc>
                <a:spcPct val="125000"/>
              </a:lnSpc>
            </a:pPr>
            <a:r>
              <a:rPr lang="en-US" altLang="zh-CN" sz="2400" b="1">
                <a:solidFill>
                  <a:srgbClr val="960000"/>
                </a:solidFill>
                <a:latin typeface="方正姚体" pitchFamily="2" charset="-122"/>
                <a:ea typeface="方正姚体" pitchFamily="2" charset="-122"/>
              </a:rPr>
              <a:t>    </a:t>
            </a:r>
            <a:r>
              <a:rPr lang="zh-CN" altLang="en-US" sz="2400" b="1" dirty="0">
                <a:solidFill>
                  <a:srgbClr val="FF0000"/>
                </a:solidFill>
                <a:latin typeface="幼圆" pitchFamily="49" charset="-122"/>
                <a:ea typeface="幼圆" pitchFamily="49" charset="-122"/>
              </a:rPr>
              <a:t>颜色革命</a:t>
            </a:r>
            <a:r>
              <a:rPr lang="zh-CN" altLang="en-US" sz="2400" b="1" dirty="0">
                <a:solidFill>
                  <a:srgbClr val="FF0000"/>
                </a:solidFill>
                <a:latin typeface="楷体_GB2312" pitchFamily="49" charset="-122"/>
                <a:ea typeface="楷体_GB2312" pitchFamily="49" charset="-122"/>
              </a:rPr>
              <a:t>：</a:t>
            </a:r>
            <a:r>
              <a:rPr lang="en-US" altLang="zh-CN" sz="2000" b="1" dirty="0">
                <a:solidFill>
                  <a:srgbClr val="0033CC"/>
                </a:solidFill>
                <a:latin typeface="楷体" panose="02010609060101010101" charset="-122"/>
                <a:ea typeface="楷体" panose="02010609060101010101" charset="-122"/>
              </a:rPr>
              <a:t>21</a:t>
            </a:r>
            <a:r>
              <a:rPr lang="zh-CN" altLang="en-US" sz="2000" b="1" dirty="0">
                <a:solidFill>
                  <a:srgbClr val="0033CC"/>
                </a:solidFill>
                <a:latin typeface="楷体" panose="02010609060101010101" charset="-122"/>
                <a:ea typeface="楷体" panose="02010609060101010101" charset="-122"/>
              </a:rPr>
              <a:t>世纪初期发生的一系列以颜色命名的，以和平的、非暴力方式进行的一种政权更替。主要是指以美国为首的西方势力参与和支持的前苏联加盟共和国、东欧等一些国家反对派成功上台的行动。由于反对派通常采用一种特别的颜色或者花朵作为他们的标志，故称“颜色革命”。</a:t>
            </a:r>
            <a:endParaRPr lang="zh-CN" altLang="en-US" sz="2000" b="1" dirty="0">
              <a:solidFill>
                <a:srgbClr val="0033CC"/>
              </a:solidFill>
              <a:latin typeface="楷体" panose="02010609060101010101" charset="-122"/>
              <a:ea typeface="楷体" panose="02010609060101010101" charset="-122"/>
            </a:endParaRPr>
          </a:p>
        </p:txBody>
      </p:sp>
      <p:sp>
        <p:nvSpPr>
          <p:cNvPr id="34823" name="矩形 9"/>
          <p:cNvSpPr/>
          <p:nvPr/>
        </p:nvSpPr>
        <p:spPr>
          <a:xfrm>
            <a:off x="5292725" y="1989138"/>
            <a:ext cx="2571750" cy="396875"/>
          </a:xfrm>
          <a:prstGeom prst="rect">
            <a:avLst/>
          </a:prstGeom>
          <a:noFill/>
          <a:ln w="9525">
            <a:noFill/>
          </a:ln>
        </p:spPr>
        <p:txBody>
          <a:bodyPr anchor="t">
            <a:spAutoFit/>
          </a:bodyPr>
          <a:p>
            <a:r>
              <a:rPr lang="en-US" altLang="zh-CN" sz="2000" b="1" dirty="0">
                <a:solidFill>
                  <a:schemeClr val="bg1"/>
                </a:solidFill>
                <a:latin typeface="Times New Roman" panose="02020603050405020304" charset="0"/>
                <a:ea typeface="华文新魏" pitchFamily="2" charset="-122"/>
              </a:rPr>
              <a:t>“</a:t>
            </a:r>
            <a:r>
              <a:rPr lang="zh-CN" altLang="en-US" sz="2000" b="1" dirty="0">
                <a:solidFill>
                  <a:schemeClr val="bg1"/>
                </a:solidFill>
                <a:latin typeface="Times New Roman" panose="02020603050405020304" charset="0"/>
                <a:ea typeface="华文新魏" pitchFamily="2" charset="-122"/>
              </a:rPr>
              <a:t>栗子花革命”</a:t>
            </a:r>
            <a:endParaRPr lang="zh-CN" altLang="en-US" sz="2000" b="1" dirty="0">
              <a:solidFill>
                <a:schemeClr val="bg1"/>
              </a:solidFill>
              <a:latin typeface="Times New Roman" panose="02020603050405020304" charset="0"/>
              <a:ea typeface="华文新魏" pitchFamily="2" charset="-122"/>
            </a:endParaRPr>
          </a:p>
        </p:txBody>
      </p:sp>
      <p:sp>
        <p:nvSpPr>
          <p:cNvPr id="34824" name="矩形 10"/>
          <p:cNvSpPr/>
          <p:nvPr/>
        </p:nvSpPr>
        <p:spPr>
          <a:xfrm>
            <a:off x="6659563" y="3284538"/>
            <a:ext cx="2233612" cy="396875"/>
          </a:xfrm>
          <a:prstGeom prst="rect">
            <a:avLst/>
          </a:prstGeom>
          <a:noFill/>
          <a:ln w="9525">
            <a:noFill/>
          </a:ln>
        </p:spPr>
        <p:txBody>
          <a:bodyPr anchor="t">
            <a:spAutoFit/>
          </a:bodyPr>
          <a:p>
            <a:r>
              <a:rPr lang="en-US" altLang="zh-CN" sz="2000" b="1" dirty="0">
                <a:solidFill>
                  <a:schemeClr val="bg1"/>
                </a:solidFill>
                <a:latin typeface="Times New Roman" panose="02020603050405020304" charset="0"/>
                <a:ea typeface="华文新魏" pitchFamily="2" charset="-122"/>
              </a:rPr>
              <a:t>“</a:t>
            </a:r>
            <a:r>
              <a:rPr lang="zh-CN" altLang="en-US" sz="2000" b="1" dirty="0">
                <a:solidFill>
                  <a:schemeClr val="bg1"/>
                </a:solidFill>
                <a:latin typeface="Times New Roman" panose="02020603050405020304" charset="0"/>
                <a:ea typeface="华文新魏" pitchFamily="2" charset="-122"/>
              </a:rPr>
              <a:t>郁金香革命”</a:t>
            </a:r>
            <a:endParaRPr lang="zh-CN" altLang="en-US" sz="2000" b="1" dirty="0">
              <a:solidFill>
                <a:schemeClr val="bg1"/>
              </a:solidFill>
              <a:latin typeface="Times New Roman" panose="02020603050405020304" charset="0"/>
              <a:ea typeface="华文新魏" pitchFamily="2" charset="-122"/>
            </a:endParaRPr>
          </a:p>
        </p:txBody>
      </p:sp>
      <p:sp>
        <p:nvSpPr>
          <p:cNvPr id="742413" name="矩形 742412"/>
          <p:cNvSpPr/>
          <p:nvPr/>
        </p:nvSpPr>
        <p:spPr>
          <a:xfrm rot="5400000">
            <a:off x="-1420816" y="2473639"/>
            <a:ext cx="3657600" cy="457200"/>
          </a:xfrm>
          <a:prstGeom prst="rect">
            <a:avLst/>
          </a:prstGeom>
        </p:spPr>
        <p:txBody>
          <a:bodyPr vert="wordArt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fontAlgn="base"/>
            <a:r>
              <a:rPr lang="zh-CN" altLang="en-US" sz="3600" strike="noStrike" noProof="1">
                <a:solidFill>
                  <a:srgbClr val="CC0000"/>
                </a:solidFill>
                <a:latin typeface="宋体" panose="02010600030101010101" pitchFamily="2" charset="-122"/>
                <a:ea typeface="宋体" panose="02010600030101010101" pitchFamily="2" charset="-122"/>
                <a:cs typeface="+mn-cs"/>
              </a:rPr>
              <a:t>“意识形态”渗透</a:t>
            </a:r>
            <a:endParaRPr lang="zh-CN" altLang="en-US" sz="3600" strike="noStrike" noProof="1">
              <a:solidFill>
                <a:srgbClr val="CC0000"/>
              </a:solidFill>
              <a:latin typeface="宋体" panose="02010600030101010101" pitchFamily="2" charset="-122"/>
              <a:ea typeface="宋体" panose="02010600030101010101" pitchFamily="2" charset="-122"/>
            </a:endParaRPr>
          </a:p>
        </p:txBody>
      </p:sp>
      <p:sp>
        <p:nvSpPr>
          <p:cNvPr id="34834" name="圆角矩形 3"/>
          <p:cNvSpPr/>
          <p:nvPr/>
        </p:nvSpPr>
        <p:spPr>
          <a:xfrm>
            <a:off x="659130" y="3511550"/>
            <a:ext cx="8072120" cy="2586355"/>
          </a:xfrm>
          <a:prstGeom prst="roundRect">
            <a:avLst>
              <a:gd name="adj" fmla="val 7167"/>
            </a:avLst>
          </a:prstGeom>
          <a:noFill/>
          <a:ln w="19050" cap="flat" cmpd="sng">
            <a:noFill/>
            <a:prstDash val="solid"/>
            <a:round/>
            <a:headEnd type="none" w="med" len="med"/>
            <a:tailEnd type="none" w="med" len="med"/>
          </a:ln>
        </p:spPr>
        <p:txBody>
          <a:bodyPr anchor="t"/>
          <a:p>
            <a:pPr>
              <a:lnSpc>
                <a:spcPct val="125000"/>
              </a:lnSpc>
            </a:pPr>
            <a:r>
              <a:rPr lang="en-US" altLang="zh-CN" sz="2400" b="1" dirty="0">
                <a:solidFill>
                  <a:srgbClr val="0033CC"/>
                </a:solidFill>
                <a:latin typeface="幼圆" pitchFamily="49" charset="-122"/>
                <a:ea typeface="幼圆" pitchFamily="49" charset="-122"/>
              </a:rPr>
              <a:t>    </a:t>
            </a:r>
            <a:r>
              <a:rPr lang="zh-CN" altLang="en-US" sz="2400" b="1" dirty="0">
                <a:solidFill>
                  <a:srgbClr val="FF0000"/>
                </a:solidFill>
                <a:latin typeface="幼圆" pitchFamily="49" charset="-122"/>
                <a:ea typeface="幼圆" pitchFamily="49" charset="-122"/>
              </a:rPr>
              <a:t>阿拉伯之春：</a:t>
            </a:r>
            <a:r>
              <a:rPr lang="zh-CN" altLang="en-US" sz="2000" b="1" dirty="0">
                <a:solidFill>
                  <a:srgbClr val="0033CC"/>
                </a:solidFill>
                <a:latin typeface="楷体" panose="02010609060101010101" charset="-122"/>
                <a:ea typeface="楷体" panose="02010609060101010101" charset="-122"/>
              </a:rPr>
              <a:t>自</a:t>
            </a:r>
            <a:r>
              <a:rPr lang="en-US" altLang="zh-CN" sz="2000" b="1" dirty="0">
                <a:solidFill>
                  <a:srgbClr val="0033CC"/>
                </a:solidFill>
                <a:latin typeface="楷体" panose="02010609060101010101" charset="-122"/>
                <a:ea typeface="楷体" panose="02010609060101010101" charset="-122"/>
              </a:rPr>
              <a:t>2010</a:t>
            </a:r>
            <a:r>
              <a:rPr lang="zh-CN" altLang="en-US" sz="2000" b="1" dirty="0">
                <a:solidFill>
                  <a:srgbClr val="0033CC"/>
                </a:solidFill>
                <a:latin typeface="楷体" panose="02010609060101010101" charset="-122"/>
                <a:ea typeface="楷体" panose="02010609060101010101" charset="-122"/>
              </a:rPr>
              <a:t>年年底在北非和西亚的阿拉伯国家和其它地区的一些国家发生的一系列以“民主”和“经济”等为主题的反政府社会运动，先后波及突尼斯、埃及、利比亚、也门、叙利亚等国，多名领导人先后下台，其影响之深、范围之广、爆发之突然、来势之迅猛吸引了全世界的高度关注。西方媒体乐观地把“一个新中东即将诞生”预见为这次运动的前景。</a:t>
            </a:r>
            <a:r>
              <a:rPr lang="zh-CN" altLang="en-US" sz="2400" b="1" dirty="0">
                <a:solidFill>
                  <a:srgbClr val="0033CC"/>
                </a:solidFill>
                <a:latin typeface="楷体" panose="02010609060101010101" charset="-122"/>
                <a:ea typeface="楷体" panose="02010609060101010101" charset="-122"/>
              </a:rPr>
              <a:t> </a:t>
            </a:r>
            <a:endParaRPr lang="zh-CN" altLang="en-US" sz="2400" b="1" dirty="0">
              <a:solidFill>
                <a:srgbClr val="0033CC"/>
              </a:solidFill>
              <a:latin typeface="楷体" panose="02010609060101010101" charset="-122"/>
              <a:ea typeface="楷体" panose="02010609060101010101" charset="-122"/>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p:nvPr/>
        </p:nvSpPr>
        <p:spPr bwMode="auto">
          <a:xfrm>
            <a:off x="346075" y="1225550"/>
            <a:ext cx="5799455" cy="3876040"/>
          </a:xfrm>
          <a:prstGeom prst="roundRect">
            <a:avLst>
              <a:gd name="adj" fmla="val 7166"/>
            </a:avLst>
          </a:prstGeom>
          <a:noFill/>
          <a:ln w="76200" cap="flat" cmpd="sng" algn="ctr">
            <a:noFill/>
            <a:prstDash val="solid"/>
            <a:round/>
            <a:headEnd type="none" w="med" len="med"/>
            <a:tailEnd type="none" w="med" len="med"/>
          </a:ln>
          <a:effectLst/>
        </p:spPr>
        <p:txBody>
          <a:bodyPr/>
          <a:p>
            <a:pPr fontAlgn="base"/>
            <a:r>
              <a:rPr lang="en-US" altLang="zh-CN" sz="2800" strike="noStrike" noProof="1" dirty="0">
                <a:solidFill>
                  <a:srgbClr val="960000"/>
                </a:solidFill>
                <a:latin typeface="Times New Roman" panose="02020603050405020304" charset="0"/>
                <a:ea typeface="华文新魏" pitchFamily="2" charset="-122"/>
                <a:cs typeface="+mn-cs"/>
              </a:rPr>
              <a:t>         </a:t>
            </a:r>
            <a:r>
              <a:rPr lang="zh-CN" altLang="en-US" sz="2800" b="1" strike="noStrike" noProof="1" dirty="0">
                <a:solidFill>
                  <a:srgbClr val="FF0066"/>
                </a:solidFill>
                <a:effectLst>
                  <a:outerShdw blurRad="38100" dist="38100" dir="2700000">
                    <a:srgbClr val="C0C0C0"/>
                  </a:outerShdw>
                </a:effectLst>
                <a:latin typeface="幼圆" pitchFamily="49" charset="-122"/>
                <a:ea typeface="幼圆" pitchFamily="49" charset="-122"/>
                <a:cs typeface="+mn-cs"/>
              </a:rPr>
              <a:t>发生颜色革命的主要国家</a:t>
            </a:r>
            <a:endParaRPr lang="zh-CN" altLang="en-US" sz="2800" strike="noStrike" noProof="1">
              <a:solidFill>
                <a:srgbClr val="960000"/>
              </a:solidFill>
              <a:latin typeface="Times New Roman" panose="02020603050405020304" charset="0"/>
              <a:ea typeface="华文新魏" pitchFamily="2" charset="-122"/>
            </a:endParaRPr>
          </a:p>
          <a:p>
            <a:pPr fontAlgn="base">
              <a:lnSpc>
                <a:spcPct val="125000"/>
              </a:lnSpc>
            </a:pPr>
            <a:r>
              <a:rPr lang="zh-CN" altLang="en-US" sz="2800" strike="noStrike" noProof="1" dirty="0">
                <a:solidFill>
                  <a:srgbClr val="960000"/>
                </a:solidFill>
                <a:latin typeface="Times New Roman" panose="02020603050405020304" charset="0"/>
                <a:ea typeface="华文新魏" pitchFamily="2" charset="-122"/>
                <a:cs typeface="+mn-cs"/>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1.</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玫瑰革命：格鲁吉亚 </a:t>
            </a:r>
            <a:endParaRPr lang="zh-CN" altLang="en-US" sz="2400" b="1" strike="noStrike" noProof="1">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2.</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栗子花革命：乌克兰          </a:t>
            </a:r>
            <a:endPar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3.</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郁金香革命：吉尔吉斯斯坦</a:t>
            </a:r>
            <a:endParaRPr lang="zh-CN" altLang="en-US" sz="2400" b="1" strike="noStrike" noProof="1">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4.</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丝绒革命：捷克斯洛伐克</a:t>
            </a:r>
            <a:endParaRPr lang="zh-CN" altLang="en-US" sz="2400" b="1" strike="noStrike" noProof="1">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5.</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紫色革命：伊拉克</a:t>
            </a:r>
            <a:endParaRPr lang="zh-CN" altLang="en-US" sz="2400" b="1" strike="noStrike" noProof="1">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6.</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雪松革命：黎巴嫩</a:t>
            </a:r>
            <a:endParaRPr lang="zh-CN" altLang="en-US" sz="2400" b="1" strike="noStrike" noProof="1">
              <a:solidFill>
                <a:srgbClr val="0033CC"/>
              </a:solidFill>
              <a:latin typeface="楷体" panose="02010609060101010101" charset="-122"/>
              <a:ea typeface="楷体" panose="02010609060101010101" charset="-122"/>
              <a:cs typeface="楷体" panose="02010609060101010101" charset="-122"/>
            </a:endParaRPr>
          </a:p>
          <a:p>
            <a:pPr fontAlgn="base">
              <a:lnSpc>
                <a:spcPct val="125000"/>
              </a:lnSpc>
            </a:pP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     </a:t>
            </a:r>
            <a:r>
              <a:rPr lang="en-US" altLang="zh-CN" sz="2400" b="1" strike="noStrike" noProof="1" dirty="0">
                <a:solidFill>
                  <a:srgbClr val="0033CC"/>
                </a:solidFill>
                <a:latin typeface="楷体" panose="02010609060101010101" charset="-122"/>
                <a:ea typeface="楷体" panose="02010609060101010101" charset="-122"/>
                <a:cs typeface="楷体" panose="02010609060101010101" charset="-122"/>
              </a:rPr>
              <a:t>7.</a:t>
            </a:r>
            <a:r>
              <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rPr>
              <a:t>袈裟革命：缅甸</a:t>
            </a:r>
            <a:endParaRPr lang="zh-CN" altLang="en-US" sz="2400" b="1" strike="noStrike" noProof="1" dirty="0">
              <a:solidFill>
                <a:srgbClr val="0033CC"/>
              </a:solidFill>
              <a:latin typeface="楷体" panose="02010609060101010101" charset="-122"/>
              <a:ea typeface="楷体" panose="02010609060101010101" charset="-122"/>
              <a:cs typeface="楷体" panose="02010609060101010101" charset="-122"/>
            </a:endParaRPr>
          </a:p>
        </p:txBody>
      </p:sp>
      <p:pic>
        <p:nvPicPr>
          <p:cNvPr id="35842" name="Picture 4"/>
          <p:cNvPicPr>
            <a:picLocks noChangeAspect="1"/>
          </p:cNvPicPr>
          <p:nvPr/>
        </p:nvPicPr>
        <p:blipFill>
          <a:blip r:embed="rId1"/>
          <a:stretch>
            <a:fillRect/>
          </a:stretch>
        </p:blipFill>
        <p:spPr>
          <a:xfrm>
            <a:off x="2986405" y="5200015"/>
            <a:ext cx="1672590" cy="1257300"/>
          </a:xfrm>
          <a:prstGeom prst="rect">
            <a:avLst/>
          </a:prstGeom>
          <a:noFill/>
          <a:ln w="9525">
            <a:noFill/>
          </a:ln>
        </p:spPr>
      </p:pic>
      <p:pic>
        <p:nvPicPr>
          <p:cNvPr id="35843" name="Picture 5"/>
          <p:cNvPicPr>
            <a:picLocks noChangeAspect="1"/>
          </p:cNvPicPr>
          <p:nvPr/>
        </p:nvPicPr>
        <p:blipFill>
          <a:blip r:embed="rId2"/>
          <a:stretch>
            <a:fillRect/>
          </a:stretch>
        </p:blipFill>
        <p:spPr>
          <a:xfrm>
            <a:off x="6576695" y="1352550"/>
            <a:ext cx="1884680" cy="1412875"/>
          </a:xfrm>
          <a:prstGeom prst="rect">
            <a:avLst/>
          </a:prstGeom>
          <a:noFill/>
          <a:ln w="9525">
            <a:noFill/>
          </a:ln>
        </p:spPr>
      </p:pic>
      <p:pic>
        <p:nvPicPr>
          <p:cNvPr id="35844" name="图片 9" descr="栗子花1 - 复制.jpg"/>
          <p:cNvPicPr>
            <a:picLocks noChangeAspect="1"/>
          </p:cNvPicPr>
          <p:nvPr/>
        </p:nvPicPr>
        <p:blipFill>
          <a:blip r:embed="rId3"/>
          <a:stretch>
            <a:fillRect/>
          </a:stretch>
        </p:blipFill>
        <p:spPr>
          <a:xfrm>
            <a:off x="6635115" y="2923540"/>
            <a:ext cx="1834515" cy="1284605"/>
          </a:xfrm>
          <a:prstGeom prst="rect">
            <a:avLst/>
          </a:prstGeom>
          <a:noFill/>
          <a:ln w="9525">
            <a:noFill/>
          </a:ln>
        </p:spPr>
      </p:pic>
      <p:pic>
        <p:nvPicPr>
          <p:cNvPr id="35845" name="图片 12" descr="黄色郁金香.jpg"/>
          <p:cNvPicPr>
            <a:picLocks noChangeAspect="1"/>
          </p:cNvPicPr>
          <p:nvPr/>
        </p:nvPicPr>
        <p:blipFill>
          <a:blip r:embed="rId4"/>
          <a:stretch>
            <a:fillRect/>
          </a:stretch>
        </p:blipFill>
        <p:spPr>
          <a:xfrm>
            <a:off x="6635115" y="4464685"/>
            <a:ext cx="1891030" cy="1419860"/>
          </a:xfrm>
          <a:prstGeom prst="rect">
            <a:avLst/>
          </a:prstGeom>
          <a:noFill/>
          <a:ln w="9525">
            <a:noFill/>
          </a:ln>
        </p:spPr>
      </p:pic>
      <p:sp>
        <p:nvSpPr>
          <p:cNvPr id="35846" name="灯片编号占位符 1"/>
          <p:cNvSpPr txBox="1">
            <a:spLocks noGrp="1"/>
          </p:cNvSpPr>
          <p:nvPr/>
        </p:nvSpPr>
        <p:spPr>
          <a:xfrm>
            <a:off x="6506845" y="6868160"/>
            <a:ext cx="1905000" cy="457200"/>
          </a:xfrm>
          <a:prstGeom prst="rect">
            <a:avLst/>
          </a:prstGeom>
          <a:noFill/>
          <a:ln w="9525">
            <a:noFill/>
          </a:ln>
        </p:spPr>
        <p:txBody>
          <a:bodyPr wrap="square" lIns="91440" tIns="45720" rIns="91440" bIns="45720" anchor="t"/>
          <a:p>
            <a:pPr algn="r"/>
            <a:fld id="{9A0DB2DC-4C9A-4742-B13C-FB6460FD3503}" type="slidenum">
              <a:rPr lang="zh-CN" altLang="en-US" sz="1400" dirty="0">
                <a:latin typeface="Times New Roman" panose="02020603050405020304" charset="0"/>
                <a:ea typeface="宋体" panose="02010600030101010101" pitchFamily="2" charset="-122"/>
              </a:rPr>
            </a:fld>
            <a:endParaRPr lang="zh-CN" altLang="en-US" sz="1400" dirty="0">
              <a:latin typeface="Times New Roman" panose="02020603050405020304" charset="0"/>
              <a:ea typeface="宋体" panose="02010600030101010101" pitchFamily="2" charset="-122"/>
            </a:endParaRPr>
          </a:p>
        </p:txBody>
      </p:sp>
      <p:sp>
        <p:nvSpPr>
          <p:cNvPr id="35847" name="矩形 743432"/>
          <p:cNvSpPr/>
          <p:nvPr/>
        </p:nvSpPr>
        <p:spPr>
          <a:xfrm rot="5400000">
            <a:off x="-519430" y="2867660"/>
            <a:ext cx="2698750" cy="541338"/>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3600">
                <a:solidFill>
                  <a:srgbClr val="CC0000"/>
                </a:solidFill>
                <a:latin typeface="宋体" panose="02010600030101010101" pitchFamily="2" charset="-122"/>
                <a:ea typeface="宋体" panose="02010600030101010101" pitchFamily="2" charset="-122"/>
              </a:rPr>
              <a:t>颜色革命</a:t>
            </a:r>
            <a:endParaRPr lang="zh-CN" altLang="en-US" sz="3600">
              <a:solidFill>
                <a:srgbClr val="CC0000"/>
              </a:solidFill>
              <a:latin typeface="宋体" panose="02010600030101010101" pitchFamily="2" charset="-122"/>
              <a:ea typeface="宋体" panose="02010600030101010101" pitchFamily="2" charset="-122"/>
            </a:endParaRPr>
          </a:p>
        </p:txBody>
      </p:sp>
      <p:pic>
        <p:nvPicPr>
          <p:cNvPr id="35855" name="Picture 2"/>
          <p:cNvPicPr>
            <a:picLocks noChangeAspect="1"/>
          </p:cNvPicPr>
          <p:nvPr/>
        </p:nvPicPr>
        <p:blipFill>
          <a:blip r:embed="rId5"/>
          <a:stretch>
            <a:fillRect/>
          </a:stretch>
        </p:blipFill>
        <p:spPr>
          <a:xfrm>
            <a:off x="782320" y="5200015"/>
            <a:ext cx="1798320" cy="1158875"/>
          </a:xfrm>
          <a:prstGeom prst="rect">
            <a:avLst/>
          </a:prstGeom>
          <a:noFill/>
          <a:ln w="3175">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r="-1000" b="83000"/>
          </a:stretch>
        </a:blipFill>
        <a:effectLst/>
      </p:bgPr>
    </p:bg>
    <p:spTree>
      <p:nvGrpSpPr>
        <p:cNvPr id="1" name=""/>
        <p:cNvGrpSpPr/>
        <p:nvPr/>
      </p:nvGrpSpPr>
      <p:grpSpPr/>
      <p:sp>
        <p:nvSpPr>
          <p:cNvPr id="36865" name="圆角矩形 2"/>
          <p:cNvSpPr/>
          <p:nvPr/>
        </p:nvSpPr>
        <p:spPr>
          <a:xfrm>
            <a:off x="340360" y="1081405"/>
            <a:ext cx="8060055" cy="2354580"/>
          </a:xfrm>
          <a:prstGeom prst="roundRect">
            <a:avLst>
              <a:gd name="adj" fmla="val 8866"/>
            </a:avLst>
          </a:prstGeom>
          <a:noFill/>
          <a:ln w="76200" cap="flat" cmpd="sng">
            <a:noFill/>
            <a:prstDash val="solid"/>
            <a:round/>
            <a:headEnd type="none" w="med" len="med"/>
            <a:tailEnd type="none" w="med" len="med"/>
          </a:ln>
        </p:spPr>
        <p:txBody>
          <a:bodyPr anchor="t"/>
          <a:p>
            <a:pPr>
              <a:lnSpc>
                <a:spcPct val="150000"/>
              </a:lnSpc>
            </a:pPr>
            <a:r>
              <a:rPr lang="en-US" altLang="zh-CN"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颜色革命”产生的特征：</a:t>
            </a:r>
            <a:endParaRPr lang="zh-CN" altLang="en-US" sz="2400" b="1" dirty="0">
              <a:solidFill>
                <a:srgbClr val="3333FF"/>
              </a:solidFill>
              <a:latin typeface="Times New Roman" panose="02020603050405020304" charset="0"/>
              <a:ea typeface="幼圆" pitchFamily="49" charset="-122"/>
            </a:endParaRPr>
          </a:p>
          <a:p>
            <a:pPr>
              <a:lnSpc>
                <a:spcPct val="125000"/>
              </a:lnSpc>
            </a:pPr>
            <a:r>
              <a:rPr lang="zh-CN" altLang="en-US" sz="2800" dirty="0">
                <a:solidFill>
                  <a:srgbClr val="960000"/>
                </a:solidFill>
                <a:latin typeface="Times New Roman" panose="02020603050405020304" charset="0"/>
                <a:ea typeface="华文新魏" pitchFamily="2" charset="-122"/>
              </a:rPr>
              <a:t>    </a:t>
            </a:r>
            <a:r>
              <a:rPr lang="zh-CN" altLang="en-US" sz="2000" dirty="0">
                <a:solidFill>
                  <a:srgbClr val="960000"/>
                </a:solidFill>
                <a:latin typeface="楷体" panose="02010609060101010101" charset="-122"/>
                <a:ea typeface="楷体" panose="02010609060101010101" charset="-122"/>
              </a:rPr>
              <a:t> </a:t>
            </a:r>
            <a:r>
              <a:rPr lang="en-US" altLang="zh-CN" sz="2000" b="1" dirty="0">
                <a:solidFill>
                  <a:srgbClr val="960000"/>
                </a:solidFill>
                <a:latin typeface="楷体" panose="02010609060101010101" charset="-122"/>
                <a:ea typeface="楷体" panose="02010609060101010101" charset="-122"/>
              </a:rPr>
              <a:t>(1) </a:t>
            </a:r>
            <a:r>
              <a:rPr lang="zh-CN" altLang="en-US" sz="2000" b="1" dirty="0">
                <a:solidFill>
                  <a:srgbClr val="960000"/>
                </a:solidFill>
                <a:latin typeface="楷体" panose="02010609060101010101" charset="-122"/>
                <a:ea typeface="楷体" panose="02010609060101010101" charset="-122"/>
              </a:rPr>
              <a:t>具有有一定势力的反对派；</a:t>
            </a:r>
            <a:endParaRPr lang="zh-CN" altLang="en-US" sz="2000" b="1" dirty="0">
              <a:solidFill>
                <a:srgbClr val="960000"/>
              </a:solidFill>
              <a:latin typeface="楷体" panose="02010609060101010101" charset="-122"/>
              <a:ea typeface="楷体" panose="02010609060101010101" charset="-122"/>
            </a:endParaRPr>
          </a:p>
          <a:p>
            <a:pPr>
              <a:lnSpc>
                <a:spcPct val="125000"/>
              </a:lnSpc>
            </a:pPr>
            <a:r>
              <a:rPr lang="zh-CN" altLang="en-US" sz="2000" b="1" dirty="0">
                <a:solidFill>
                  <a:srgbClr val="960000"/>
                </a:solidFill>
                <a:latin typeface="楷体" panose="02010609060101010101" charset="-122"/>
                <a:ea typeface="楷体" panose="02010609060101010101" charset="-122"/>
              </a:rPr>
              <a:t>    </a:t>
            </a:r>
            <a:r>
              <a:rPr lang="en-US" altLang="zh-CN" sz="2000" b="1" dirty="0">
                <a:solidFill>
                  <a:srgbClr val="960000"/>
                </a:solidFill>
                <a:latin typeface="楷体" panose="02010609060101010101" charset="-122"/>
                <a:ea typeface="楷体" panose="02010609060101010101" charset="-122"/>
              </a:rPr>
              <a:t>(2) </a:t>
            </a:r>
            <a:r>
              <a:rPr lang="zh-CN" altLang="en-US" sz="2000" b="1" dirty="0">
                <a:solidFill>
                  <a:srgbClr val="960000"/>
                </a:solidFill>
                <a:latin typeface="楷体" panose="02010609060101010101" charset="-122"/>
                <a:ea typeface="楷体" panose="02010609060101010101" charset="-122"/>
              </a:rPr>
              <a:t>具有以美国为首的西方势力大力介入； </a:t>
            </a:r>
            <a:endParaRPr lang="zh-CN" altLang="en-US" sz="2000" b="1" dirty="0">
              <a:solidFill>
                <a:srgbClr val="960000"/>
              </a:solidFill>
              <a:latin typeface="楷体" panose="02010609060101010101" charset="-122"/>
              <a:ea typeface="楷体" panose="02010609060101010101" charset="-122"/>
            </a:endParaRPr>
          </a:p>
          <a:p>
            <a:pPr>
              <a:lnSpc>
                <a:spcPct val="125000"/>
              </a:lnSpc>
            </a:pPr>
            <a:r>
              <a:rPr lang="zh-CN" altLang="en-US" sz="2000" b="1" dirty="0">
                <a:solidFill>
                  <a:srgbClr val="960000"/>
                </a:solidFill>
                <a:latin typeface="楷体" panose="02010609060101010101" charset="-122"/>
                <a:ea typeface="楷体" panose="02010609060101010101" charset="-122"/>
              </a:rPr>
              <a:t>    </a:t>
            </a:r>
            <a:r>
              <a:rPr lang="en-US" altLang="zh-CN" sz="2000" b="1" dirty="0">
                <a:solidFill>
                  <a:srgbClr val="960000"/>
                </a:solidFill>
                <a:latin typeface="楷体" panose="02010609060101010101" charset="-122"/>
                <a:ea typeface="楷体" panose="02010609060101010101" charset="-122"/>
              </a:rPr>
              <a:t>(3) </a:t>
            </a:r>
            <a:r>
              <a:rPr lang="zh-CN" altLang="en-US" sz="2000" b="1" dirty="0">
                <a:solidFill>
                  <a:srgbClr val="960000"/>
                </a:solidFill>
                <a:latin typeface="楷体" panose="02010609060101010101" charset="-122"/>
                <a:ea typeface="楷体" panose="02010609060101010101" charset="-122"/>
              </a:rPr>
              <a:t>军队等强力部门保持中立；</a:t>
            </a:r>
            <a:endParaRPr lang="zh-CN" altLang="en-US" sz="2000" b="1" dirty="0">
              <a:solidFill>
                <a:srgbClr val="960000"/>
              </a:solidFill>
              <a:latin typeface="楷体" panose="02010609060101010101" charset="-122"/>
              <a:ea typeface="楷体" panose="02010609060101010101" charset="-122"/>
            </a:endParaRPr>
          </a:p>
          <a:p>
            <a:pPr>
              <a:lnSpc>
                <a:spcPct val="125000"/>
              </a:lnSpc>
            </a:pPr>
            <a:r>
              <a:rPr lang="zh-CN" altLang="en-US" sz="2000" b="1" dirty="0">
                <a:solidFill>
                  <a:srgbClr val="960000"/>
                </a:solidFill>
                <a:latin typeface="楷体" panose="02010609060101010101" charset="-122"/>
                <a:ea typeface="楷体" panose="02010609060101010101" charset="-122"/>
              </a:rPr>
              <a:t>        本质：夺权；方式：和平</a:t>
            </a:r>
            <a:r>
              <a:rPr lang="zh-CN" altLang="en-US" sz="2000" dirty="0">
                <a:solidFill>
                  <a:srgbClr val="960000"/>
                </a:solidFill>
                <a:latin typeface="楷体" panose="02010609060101010101" charset="-122"/>
                <a:ea typeface="楷体" panose="02010609060101010101" charset="-122"/>
              </a:rPr>
              <a:t>        </a:t>
            </a:r>
            <a:endParaRPr lang="zh-CN" altLang="en-US" sz="2000" dirty="0">
              <a:solidFill>
                <a:srgbClr val="960000"/>
              </a:solidFill>
              <a:latin typeface="楷体" panose="02010609060101010101" charset="-122"/>
              <a:ea typeface="楷体" panose="02010609060101010101" charset="-122"/>
            </a:endParaRPr>
          </a:p>
        </p:txBody>
      </p:sp>
      <p:sp>
        <p:nvSpPr>
          <p:cNvPr id="36866" name="爆炸形 1 3"/>
          <p:cNvSpPr/>
          <p:nvPr/>
        </p:nvSpPr>
        <p:spPr>
          <a:xfrm>
            <a:off x="204470" y="3435985"/>
            <a:ext cx="2714625" cy="2071688"/>
          </a:xfrm>
          <a:prstGeom prst="irregularSeal1">
            <a:avLst/>
          </a:prstGeom>
          <a:solidFill>
            <a:schemeClr val="accent6">
              <a:lumMod val="40000"/>
              <a:lumOff val="60000"/>
            </a:schemeClr>
          </a:solidFill>
          <a:ln w="9525" cap="flat" cmpd="sng">
            <a:solidFill>
              <a:schemeClr val="tx1"/>
            </a:solidFill>
            <a:prstDash val="solid"/>
            <a:round/>
            <a:headEnd type="none" w="med" len="med"/>
            <a:tailEnd type="none" w="med" len="med"/>
          </a:ln>
        </p:spPr>
        <p:txBody>
          <a:bodyPr anchor="t"/>
          <a:p>
            <a:pPr algn="ctr"/>
            <a:r>
              <a:rPr lang="zh-CN" altLang="en-US" sz="2400" dirty="0">
                <a:solidFill>
                  <a:srgbClr val="B80000"/>
                </a:solidFill>
                <a:latin typeface="Times New Roman" panose="02020603050405020304" charset="0"/>
                <a:ea typeface="华文新魏" pitchFamily="2" charset="-122"/>
              </a:rPr>
              <a:t>提供经费支持</a:t>
            </a:r>
            <a:endParaRPr lang="zh-CN" altLang="en-US" sz="2400" dirty="0">
              <a:solidFill>
                <a:srgbClr val="B80000"/>
              </a:solidFill>
              <a:latin typeface="Times New Roman" panose="02020603050405020304" charset="0"/>
              <a:ea typeface="华文新魏" pitchFamily="2" charset="-122"/>
            </a:endParaRPr>
          </a:p>
        </p:txBody>
      </p:sp>
      <p:sp>
        <p:nvSpPr>
          <p:cNvPr id="5" name="爆炸形 1 4"/>
          <p:cNvSpPr/>
          <p:nvPr/>
        </p:nvSpPr>
        <p:spPr bwMode="auto">
          <a:xfrm>
            <a:off x="3214688" y="3220085"/>
            <a:ext cx="2714625" cy="2071688"/>
          </a:xfrm>
          <a:prstGeom prst="irregularSeal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B80000"/>
                </a:solidFill>
                <a:effectLst/>
                <a:uLnTx/>
                <a:uFillTx/>
                <a:latin typeface="Times New Roman" panose="02020603050405020304" charset="0"/>
                <a:ea typeface="华文新魏" pitchFamily="2" charset="-122"/>
                <a:cs typeface="+mn-cs"/>
              </a:rPr>
              <a:t>发动“民主”攻势</a:t>
            </a:r>
            <a:endParaRPr kumimoji="1" lang="zh-CN" altLang="en-US" sz="2400" b="0" i="0" u="none" strike="noStrike" kern="1200" cap="none" spc="0" normalizeH="0" baseline="0" noProof="0" dirty="0">
              <a:ln>
                <a:noFill/>
              </a:ln>
              <a:solidFill>
                <a:srgbClr val="B80000"/>
              </a:solidFill>
              <a:effectLst/>
              <a:uLnTx/>
              <a:uFillTx/>
              <a:latin typeface="Times New Roman" panose="02020603050405020304" charset="0"/>
              <a:ea typeface="华文新魏" pitchFamily="2" charset="-122"/>
              <a:cs typeface="+mn-cs"/>
            </a:endParaRPr>
          </a:p>
        </p:txBody>
      </p:sp>
      <p:sp>
        <p:nvSpPr>
          <p:cNvPr id="6" name="爆炸形 1 5"/>
          <p:cNvSpPr/>
          <p:nvPr/>
        </p:nvSpPr>
        <p:spPr bwMode="auto">
          <a:xfrm>
            <a:off x="6043613" y="2724785"/>
            <a:ext cx="2714625" cy="2214563"/>
          </a:xfrm>
          <a:prstGeom prst="irregularSeal1">
            <a:avLst/>
          </a:prstGeom>
          <a:gradFill>
            <a:gsLst>
              <a:gs pos="0">
                <a:srgbClr val="9EE256"/>
              </a:gs>
              <a:gs pos="100000">
                <a:srgbClr val="52762D"/>
              </a:gs>
            </a:gsLst>
            <a:lin ang="5400000" scaled="0"/>
          </a:gradFill>
          <a:ln w="9525" cap="flat" cmpd="sng" algn="ctr">
            <a:solidFill>
              <a:schemeClr val="tx1"/>
            </a:solidFill>
            <a:prstDash val="solid"/>
            <a:round/>
            <a:headEnd type="none" w="med" len="med"/>
            <a:tailEnd type="none" w="med" len="med"/>
          </a:ln>
          <a:effectLst/>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B80000"/>
                </a:solidFill>
                <a:effectLst/>
                <a:uLnTx/>
                <a:uFillTx/>
                <a:latin typeface="Times New Roman" panose="02020603050405020304" charset="0"/>
                <a:ea typeface="华文新魏" pitchFamily="2" charset="-122"/>
                <a:cs typeface="+mn-cs"/>
              </a:rPr>
              <a:t>制造舆论效果</a:t>
            </a:r>
            <a:endParaRPr kumimoji="1" lang="zh-CN" altLang="en-US" sz="2400" b="0" i="0" u="none" strike="noStrike" kern="1200" cap="none" spc="0" normalizeH="0" baseline="0" noProof="0" dirty="0">
              <a:ln>
                <a:noFill/>
              </a:ln>
              <a:solidFill>
                <a:srgbClr val="B80000"/>
              </a:solidFill>
              <a:effectLst/>
              <a:uLnTx/>
              <a:uFillTx/>
              <a:latin typeface="Times New Roman" panose="02020603050405020304" charset="0"/>
              <a:ea typeface="华文新魏" pitchFamily="2" charset="-122"/>
              <a:cs typeface="+mn-cs"/>
            </a:endParaRPr>
          </a:p>
        </p:txBody>
      </p:sp>
      <p:sp>
        <p:nvSpPr>
          <p:cNvPr id="36869" name="圆角矩形 6"/>
          <p:cNvSpPr/>
          <p:nvPr/>
        </p:nvSpPr>
        <p:spPr>
          <a:xfrm>
            <a:off x="1322070" y="5291773"/>
            <a:ext cx="6500813" cy="714375"/>
          </a:xfrm>
          <a:prstGeom prst="roundRect">
            <a:avLst>
              <a:gd name="adj" fmla="val 16667"/>
            </a:avLst>
          </a:prstGeom>
          <a:blipFill rotWithShape="1">
            <a:blip r:embed="rId2"/>
            <a:stretch>
              <a:fillRect/>
            </a:stretch>
          </a:blipFill>
          <a:ln w="28575" cap="flat" cmpd="sng">
            <a:solidFill>
              <a:schemeClr val="accent1">
                <a:shade val="50000"/>
              </a:schemeClr>
            </a:solidFill>
            <a:prstDash val="solid"/>
            <a:round/>
            <a:headEnd type="none" w="med" len="med"/>
            <a:tailEnd type="none" w="med" len="med"/>
          </a:ln>
        </p:spPr>
        <p:txBody>
          <a:bodyPr anchor="t"/>
          <a:p>
            <a:pPr algn="ctr"/>
            <a:r>
              <a:rPr lang="zh-CN" altLang="en-US" sz="3600" b="1" dirty="0">
                <a:solidFill>
                  <a:schemeClr val="accent2">
                    <a:lumMod val="75000"/>
                  </a:schemeClr>
                </a:solidFill>
                <a:latin typeface="Times New Roman" panose="02020603050405020304" charset="0"/>
                <a:ea typeface="华文新魏" pitchFamily="2" charset="-122"/>
              </a:rPr>
              <a:t>美国的“全球民主化战略”</a:t>
            </a:r>
            <a:endParaRPr lang="zh-CN" altLang="en-US" sz="3600" b="1" dirty="0">
              <a:solidFill>
                <a:schemeClr val="accent2">
                  <a:lumMod val="75000"/>
                </a:schemeClr>
              </a:solidFill>
              <a:latin typeface="Times New Roman" panose="02020603050405020304" charset="0"/>
              <a:ea typeface="华文新魏" pitchFamily="2"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37540" y="1377315"/>
            <a:ext cx="3880485" cy="695325"/>
          </a:xfrm>
        </p:spPr>
        <p:txBody>
          <a:bodyPr/>
          <a:p>
            <a:pPr algn="l"/>
            <a:r>
              <a:rPr lang="zh-CN" altLang="en-US">
                <a:solidFill>
                  <a:schemeClr val="accent2">
                    <a:lumMod val="75000"/>
                  </a:schemeClr>
                </a:solidFill>
              </a:rPr>
              <a:t>地区冲突和争端不断</a:t>
            </a:r>
            <a:endParaRPr lang="zh-CN" altLang="en-US">
              <a:solidFill>
                <a:schemeClr val="accent2">
                  <a:lumMod val="75000"/>
                </a:schemeClr>
              </a:solidFill>
            </a:endParaRPr>
          </a:p>
        </p:txBody>
      </p:sp>
      <p:pic>
        <p:nvPicPr>
          <p:cNvPr id="4" name="图片 3"/>
          <p:cNvPicPr>
            <a:picLocks noChangeAspect="1"/>
          </p:cNvPicPr>
          <p:nvPr/>
        </p:nvPicPr>
        <p:blipFill>
          <a:blip r:embed="rId1"/>
          <a:stretch>
            <a:fillRect/>
          </a:stretch>
        </p:blipFill>
        <p:spPr>
          <a:xfrm>
            <a:off x="4826000" y="1624965"/>
            <a:ext cx="3823970" cy="2145030"/>
          </a:xfrm>
          <a:prstGeom prst="rect">
            <a:avLst/>
          </a:prstGeom>
        </p:spPr>
      </p:pic>
      <p:pic>
        <p:nvPicPr>
          <p:cNvPr id="5" name="图片 4"/>
          <p:cNvPicPr>
            <a:picLocks noChangeAspect="1"/>
          </p:cNvPicPr>
          <p:nvPr/>
        </p:nvPicPr>
        <p:blipFill>
          <a:blip r:embed="rId2"/>
          <a:stretch>
            <a:fillRect/>
          </a:stretch>
        </p:blipFill>
        <p:spPr>
          <a:xfrm>
            <a:off x="4791075" y="3942715"/>
            <a:ext cx="3858895" cy="2100580"/>
          </a:xfrm>
          <a:prstGeom prst="rect">
            <a:avLst/>
          </a:prstGeom>
        </p:spPr>
      </p:pic>
      <p:pic>
        <p:nvPicPr>
          <p:cNvPr id="49154" name="图片 737287" descr="016_43013096_"/>
          <p:cNvPicPr>
            <a:picLocks noChangeAspect="1"/>
          </p:cNvPicPr>
          <p:nvPr/>
        </p:nvPicPr>
        <p:blipFill>
          <a:blip r:embed="rId3"/>
          <a:stretch>
            <a:fillRect/>
          </a:stretch>
        </p:blipFill>
        <p:spPr>
          <a:xfrm>
            <a:off x="1073150" y="2285365"/>
            <a:ext cx="3009265" cy="2286635"/>
          </a:xfrm>
          <a:prstGeom prst="rect">
            <a:avLst/>
          </a:prstGeom>
          <a:noFill/>
          <a:ln w="9525">
            <a:noFill/>
          </a:ln>
        </p:spPr>
      </p:pic>
      <p:pic>
        <p:nvPicPr>
          <p:cNvPr id="50188" name="图片 738313" descr="d68b65cb0072d60cbe09e6ec"/>
          <p:cNvPicPr>
            <a:picLocks noGrp="1" noChangeAspect="1"/>
          </p:cNvPicPr>
          <p:nvPr>
            <p:ph idx="1"/>
          </p:nvPr>
        </p:nvPicPr>
        <p:blipFill>
          <a:blip r:embed="rId4"/>
          <a:stretch>
            <a:fillRect/>
          </a:stretch>
        </p:blipFill>
        <p:spPr>
          <a:xfrm>
            <a:off x="832485" y="4643755"/>
            <a:ext cx="3393440" cy="2075815"/>
          </a:xfrm>
        </p:spPr>
      </p:pic>
      <p:sp>
        <p:nvSpPr>
          <p:cNvPr id="6" name="文本框 5"/>
          <p:cNvSpPr txBox="1"/>
          <p:nvPr/>
        </p:nvSpPr>
        <p:spPr>
          <a:xfrm>
            <a:off x="7089775" y="3244850"/>
            <a:ext cx="1049655" cy="368300"/>
          </a:xfrm>
          <a:prstGeom prst="rect">
            <a:avLst/>
          </a:prstGeom>
          <a:noFill/>
        </p:spPr>
        <p:txBody>
          <a:bodyPr wrap="square" rtlCol="0">
            <a:spAutoFit/>
          </a:bodyPr>
          <a:p>
            <a:r>
              <a:rPr lang="zh-CN" altLang="en-US" b="1">
                <a:solidFill>
                  <a:schemeClr val="bg1"/>
                </a:solidFill>
              </a:rPr>
              <a:t>叙利亚</a:t>
            </a:r>
            <a:endParaRPr lang="zh-CN" altLang="en-US" b="1">
              <a:solidFill>
                <a:schemeClr val="bg1"/>
              </a:solidFill>
            </a:endParaRPr>
          </a:p>
        </p:txBody>
      </p:sp>
      <p:sp>
        <p:nvSpPr>
          <p:cNvPr id="7" name="文本框 6"/>
          <p:cNvSpPr txBox="1"/>
          <p:nvPr/>
        </p:nvSpPr>
        <p:spPr>
          <a:xfrm>
            <a:off x="7025640" y="5603240"/>
            <a:ext cx="1624330" cy="368300"/>
          </a:xfrm>
          <a:prstGeom prst="rect">
            <a:avLst/>
          </a:prstGeom>
          <a:noFill/>
        </p:spPr>
        <p:txBody>
          <a:bodyPr wrap="square" rtlCol="0">
            <a:spAutoFit/>
          </a:bodyPr>
          <a:p>
            <a:r>
              <a:rPr lang="zh-CN" altLang="en-US" b="1">
                <a:solidFill>
                  <a:schemeClr val="bg1"/>
                </a:solidFill>
              </a:rPr>
              <a:t>委内瑞拉</a:t>
            </a:r>
            <a:endParaRPr lang="zh-CN" altLang="en-US" b="1">
              <a:solidFill>
                <a:schemeClr val="bg1"/>
              </a:solidFill>
            </a:endParaRPr>
          </a:p>
        </p:txBody>
      </p:sp>
      <p:sp>
        <p:nvSpPr>
          <p:cNvPr id="8" name="文本框 7"/>
          <p:cNvSpPr txBox="1"/>
          <p:nvPr/>
        </p:nvSpPr>
        <p:spPr>
          <a:xfrm>
            <a:off x="2616200" y="4055110"/>
            <a:ext cx="1187450" cy="368300"/>
          </a:xfrm>
          <a:prstGeom prst="rect">
            <a:avLst/>
          </a:prstGeom>
          <a:noFill/>
        </p:spPr>
        <p:txBody>
          <a:bodyPr wrap="square" rtlCol="0">
            <a:spAutoFit/>
          </a:bodyPr>
          <a:p>
            <a:r>
              <a:rPr lang="zh-CN" altLang="en-US" b="1">
                <a:solidFill>
                  <a:schemeClr val="bg1"/>
                </a:solidFill>
              </a:rPr>
              <a:t>巴以冲突</a:t>
            </a:r>
            <a:endParaRPr lang="zh-CN" altLang="en-US" b="1">
              <a:solidFill>
                <a:schemeClr val="bg1"/>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54125"/>
            <a:ext cx="3848735" cy="601980"/>
          </a:xfrm>
        </p:spPr>
        <p:txBody>
          <a:bodyPr/>
          <a:p>
            <a:pPr algn="l"/>
            <a:r>
              <a:rPr lang="zh-CN" altLang="en-US">
                <a:solidFill>
                  <a:schemeClr val="accent2">
                    <a:lumMod val="75000"/>
                  </a:schemeClr>
                </a:solidFill>
              </a:rPr>
              <a:t>恐怖主义 危害上升</a:t>
            </a:r>
            <a:endParaRPr lang="zh-CN" altLang="en-US">
              <a:solidFill>
                <a:schemeClr val="accent2">
                  <a:lumMod val="75000"/>
                </a:schemeClr>
              </a:solidFill>
            </a:endParaRPr>
          </a:p>
        </p:txBody>
      </p:sp>
      <p:sp>
        <p:nvSpPr>
          <p:cNvPr id="3" name="内容占位符 2"/>
          <p:cNvSpPr>
            <a:spLocks noGrp="1"/>
          </p:cNvSpPr>
          <p:nvPr>
            <p:ph idx="1"/>
          </p:nvPr>
        </p:nvSpPr>
        <p:spPr>
          <a:xfrm>
            <a:off x="203835" y="1966595"/>
            <a:ext cx="4638675" cy="3662045"/>
          </a:xfrm>
        </p:spPr>
        <p:txBody>
          <a:bodyPr/>
          <a:p>
            <a:pPr marL="0" indent="0">
              <a:lnSpc>
                <a:spcPct val="150000"/>
              </a:lnSpc>
              <a:buNone/>
            </a:pPr>
            <a:r>
              <a:rPr lang="en-US" altLang="zh-CN"/>
              <a:t>        </a:t>
            </a:r>
            <a:r>
              <a:rPr lang="zh-CN" altLang="en-US"/>
              <a:t>恐怖主义，是指通过暴力、破坏、恐吓等手段，制造社会恐慌、危害公共安全、侵犯人身财产，或者胁迫国家机关、国际组织，以实现其政治、意识形态等目的的主张和行为。</a:t>
            </a:r>
            <a:endParaRPr lang="zh-CN" altLang="en-US"/>
          </a:p>
        </p:txBody>
      </p:sp>
      <p:pic>
        <p:nvPicPr>
          <p:cNvPr id="40971" name="图片 5"/>
          <p:cNvPicPr>
            <a:picLocks noChangeAspect="1"/>
          </p:cNvPicPr>
          <p:nvPr/>
        </p:nvPicPr>
        <p:blipFill>
          <a:blip r:embed="rId1"/>
          <a:stretch>
            <a:fillRect/>
          </a:stretch>
        </p:blipFill>
        <p:spPr>
          <a:xfrm>
            <a:off x="5264150" y="1393190"/>
            <a:ext cx="3333750" cy="2500313"/>
          </a:xfrm>
          <a:prstGeom prst="rect">
            <a:avLst/>
          </a:prstGeom>
          <a:noFill/>
          <a:ln w="9525">
            <a:noFill/>
          </a:ln>
        </p:spPr>
      </p:pic>
      <p:pic>
        <p:nvPicPr>
          <p:cNvPr id="44036" name="图片 814089" descr="196_110503081347_1"/>
          <p:cNvPicPr>
            <a:picLocks noChangeAspect="1"/>
          </p:cNvPicPr>
          <p:nvPr/>
        </p:nvPicPr>
        <p:blipFill>
          <a:blip r:embed="rId2"/>
          <a:stretch>
            <a:fillRect/>
          </a:stretch>
        </p:blipFill>
        <p:spPr>
          <a:xfrm>
            <a:off x="5264150" y="4111625"/>
            <a:ext cx="3439795" cy="2496820"/>
          </a:xfrm>
          <a:prstGeom prst="rect">
            <a:avLst/>
          </a:prstGeom>
          <a:noFill/>
          <a:ln w="9525">
            <a:noFill/>
          </a:ln>
        </p:spPr>
      </p:pic>
      <p:sp>
        <p:nvSpPr>
          <p:cNvPr id="4" name="文本框 3"/>
          <p:cNvSpPr txBox="1"/>
          <p:nvPr/>
        </p:nvSpPr>
        <p:spPr>
          <a:xfrm>
            <a:off x="2968625" y="5240655"/>
            <a:ext cx="2125345" cy="1198880"/>
          </a:xfrm>
          <a:prstGeom prst="rect">
            <a:avLst/>
          </a:prstGeom>
          <a:solidFill>
            <a:schemeClr val="accent3">
              <a:lumMod val="75000"/>
            </a:schemeClr>
          </a:solidFill>
        </p:spPr>
        <p:txBody>
          <a:bodyPr wrap="square" rtlCol="0" anchor="t">
            <a:spAutoFit/>
          </a:bodyPr>
          <a:p>
            <a:r>
              <a:rPr lang="en-US" altLang="zh-CN" sz="1600" dirty="0">
                <a:solidFill>
                  <a:srgbClr val="960000"/>
                </a:solidFill>
                <a:latin typeface="楷体" panose="02010609060101010101" charset="-122"/>
                <a:ea typeface="楷体" panose="02010609060101010101" charset="-122"/>
                <a:sym typeface="+mn-ea"/>
              </a:rPr>
              <a:t> </a:t>
            </a:r>
            <a:r>
              <a:rPr lang="en-US" altLang="zh-CN" sz="1800" b="1" dirty="0">
                <a:solidFill>
                  <a:srgbClr val="0000FF"/>
                </a:solidFill>
                <a:latin typeface="楷体" panose="02010609060101010101" charset="-122"/>
                <a:ea typeface="楷体" panose="02010609060101010101" charset="-122"/>
                <a:sym typeface="+mn-ea"/>
              </a:rPr>
              <a:t>2011</a:t>
            </a:r>
            <a:r>
              <a:rPr lang="zh-CN" altLang="en-US" sz="1800" b="1" dirty="0">
                <a:solidFill>
                  <a:srgbClr val="0000FF"/>
                </a:solidFill>
                <a:latin typeface="楷体" panose="02010609060101010101" charset="-122"/>
                <a:ea typeface="楷体" panose="02010609060101010101" charset="-122"/>
                <a:sym typeface="+mn-ea"/>
              </a:rPr>
              <a:t>年</a:t>
            </a:r>
            <a:r>
              <a:rPr lang="en-US" altLang="zh-CN" sz="1800" b="1" dirty="0">
                <a:solidFill>
                  <a:srgbClr val="0000FF"/>
                </a:solidFill>
                <a:latin typeface="楷体" panose="02010609060101010101" charset="-122"/>
                <a:ea typeface="楷体" panose="02010609060101010101" charset="-122"/>
                <a:sym typeface="+mn-ea"/>
              </a:rPr>
              <a:t>5</a:t>
            </a:r>
            <a:r>
              <a:rPr lang="zh-CN" altLang="en-US" sz="1800" b="1" dirty="0">
                <a:solidFill>
                  <a:srgbClr val="0000FF"/>
                </a:solidFill>
                <a:latin typeface="楷体" panose="02010609060101010101" charset="-122"/>
                <a:ea typeface="楷体" panose="02010609060101010101" charset="-122"/>
                <a:sym typeface="+mn-ea"/>
              </a:rPr>
              <a:t>月</a:t>
            </a:r>
            <a:r>
              <a:rPr lang="en-US" altLang="zh-CN" sz="1800" b="1" dirty="0">
                <a:solidFill>
                  <a:srgbClr val="0000FF"/>
                </a:solidFill>
                <a:latin typeface="楷体" panose="02010609060101010101" charset="-122"/>
                <a:ea typeface="楷体" panose="02010609060101010101" charset="-122"/>
                <a:sym typeface="+mn-ea"/>
              </a:rPr>
              <a:t>1</a:t>
            </a:r>
            <a:r>
              <a:rPr lang="zh-CN" altLang="en-US" sz="1800" b="1" dirty="0">
                <a:solidFill>
                  <a:srgbClr val="0000FF"/>
                </a:solidFill>
                <a:latin typeface="楷体" panose="02010609060101010101" charset="-122"/>
                <a:ea typeface="楷体" panose="02010609060101010101" charset="-122"/>
                <a:sym typeface="+mn-ea"/>
              </a:rPr>
              <a:t>日，本</a:t>
            </a:r>
            <a:r>
              <a:rPr lang="en-US" altLang="zh-CN" sz="1800" b="1">
                <a:solidFill>
                  <a:srgbClr val="0000FF"/>
                </a:solidFill>
                <a:latin typeface="楷体" panose="02010609060101010101" charset="-122"/>
                <a:ea typeface="楷体" panose="02010609060101010101" charset="-122"/>
                <a:sym typeface="+mn-ea"/>
              </a:rPr>
              <a:t>·</a:t>
            </a:r>
            <a:r>
              <a:rPr lang="zh-CN" altLang="en-US" sz="1800" b="1" dirty="0">
                <a:solidFill>
                  <a:srgbClr val="0000FF"/>
                </a:solidFill>
                <a:latin typeface="楷体" panose="02010609060101010101" charset="-122"/>
                <a:ea typeface="楷体" panose="02010609060101010101" charset="-122"/>
                <a:sym typeface="+mn-ea"/>
              </a:rPr>
              <a:t>拉登在巴基斯坦被美军海豹特种部队击毙。</a:t>
            </a:r>
            <a:endParaRPr lang="zh-CN" altLang="en-US" sz="1800" b="1" dirty="0">
              <a:solidFill>
                <a:srgbClr val="0000FF"/>
              </a:solidFill>
              <a:latin typeface="楷体" panose="02010609060101010101" charset="-122"/>
              <a:ea typeface="楷体" panose="02010609060101010101" charset="-122"/>
              <a:sym typeface="+mn-ea"/>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30960"/>
            <a:ext cx="8229600" cy="680085"/>
          </a:xfrm>
        </p:spPr>
        <p:txBody>
          <a:bodyPr/>
          <a:p>
            <a:pPr algn="l"/>
            <a:r>
              <a:rPr lang="en-US" altLang="zh-CN" dirty="0">
                <a:solidFill>
                  <a:srgbClr val="FF0000"/>
                </a:solidFill>
                <a:sym typeface="+mn-ea"/>
              </a:rPr>
              <a:t>2</a:t>
            </a:r>
            <a:r>
              <a:rPr lang="zh-CN" altLang="en-US" dirty="0">
                <a:solidFill>
                  <a:srgbClr val="FF0000"/>
                </a:solidFill>
                <a:sym typeface="+mn-ea"/>
              </a:rPr>
              <a:t>、世界多极化和经济全球化趋势在曲折中发展</a:t>
            </a:r>
            <a:endParaRPr lang="zh-CN" altLang="en-US" dirty="0">
              <a:solidFill>
                <a:srgbClr val="FF0000"/>
              </a:solidFill>
              <a:sym typeface="+mn-ea"/>
            </a:endParaRPr>
          </a:p>
        </p:txBody>
      </p:sp>
      <p:sp>
        <p:nvSpPr>
          <p:cNvPr id="3" name="内容占位符 2"/>
          <p:cNvSpPr>
            <a:spLocks noGrp="1"/>
          </p:cNvSpPr>
          <p:nvPr>
            <p:ph idx="1"/>
          </p:nvPr>
        </p:nvSpPr>
        <p:spPr>
          <a:xfrm>
            <a:off x="300990" y="2121535"/>
            <a:ext cx="6172835" cy="3879215"/>
          </a:xfrm>
        </p:spPr>
        <p:txBody>
          <a:bodyPr/>
          <a:p>
            <a:pPr marL="0" indent="0">
              <a:lnSpc>
                <a:spcPct val="140000"/>
              </a:lnSpc>
              <a:buNone/>
            </a:pPr>
            <a:r>
              <a:rPr lang="zh-CN" altLang="en-US"/>
              <a:t>       两极对峙格局结束，世界开始多极化进程；大国关系重新调整，美国谋求单极霸权； 推销全球民主化战略，多极化过程曲折； 矛盾错综复杂激烈，对执政党要求更高。</a:t>
            </a:r>
            <a:endParaRPr lang="zh-CN" altLang="en-US"/>
          </a:p>
          <a:p>
            <a:pPr marL="0" indent="0">
              <a:lnSpc>
                <a:spcPct val="140000"/>
              </a:lnSpc>
              <a:buNone/>
            </a:pPr>
            <a:r>
              <a:rPr lang="zh-CN" altLang="en-US"/>
              <a:t>       美国在经济、科技、军事上处于超强地位，使得世界走向多极化的进程不会一帆风顺，将会经历一个较长的发展过程。</a:t>
            </a:r>
            <a:endParaRPr lang="zh-CN" altLang="en-US"/>
          </a:p>
        </p:txBody>
      </p:sp>
      <p:pic>
        <p:nvPicPr>
          <p:cNvPr id="54275" name="Picture 4" descr="F:\江泽民资料\江泽民图片\江泽民十四大.jpg"/>
          <p:cNvPicPr>
            <a:picLocks noChangeAspect="1"/>
          </p:cNvPicPr>
          <p:nvPr/>
        </p:nvPicPr>
        <p:blipFill>
          <a:blip r:embed="rId1"/>
          <a:stretch>
            <a:fillRect/>
          </a:stretch>
        </p:blipFill>
        <p:spPr>
          <a:xfrm>
            <a:off x="6705283" y="2667635"/>
            <a:ext cx="1949450" cy="2444750"/>
          </a:xfrm>
          <a:prstGeom prst="rect">
            <a:avLst/>
          </a:prstGeom>
          <a:noFill/>
          <a:ln w="76200" cap="flat" cmpd="sng">
            <a:noFill/>
            <a:prstDash val="solid"/>
            <a:miter/>
            <a:headEnd type="none" w="med" len="med"/>
            <a:tailEnd type="none" w="med" len="med"/>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灯片编号占位符 1"/>
          <p:cNvSpPr txBox="1">
            <a:spLocks noGrp="1"/>
          </p:cNvSpPr>
          <p:nvPr/>
        </p:nvSpPr>
        <p:spPr>
          <a:xfrm>
            <a:off x="6753860" y="6881495"/>
            <a:ext cx="1905000" cy="457200"/>
          </a:xfrm>
          <a:prstGeom prst="rect">
            <a:avLst/>
          </a:prstGeom>
          <a:noFill/>
          <a:ln w="9525">
            <a:noFill/>
          </a:ln>
        </p:spPr>
        <p:txBody>
          <a:bodyPr wrap="square" lIns="91440" tIns="45720" rIns="91440" bIns="45720" anchor="t"/>
          <a:p>
            <a:pPr algn="r"/>
            <a:fld id="{9A0DB2DC-4C9A-4742-B13C-FB6460FD3503}" type="slidenum">
              <a:rPr lang="zh-CN" altLang="en-US" sz="1400" dirty="0">
                <a:latin typeface="Times New Roman" panose="02020603050405020304" charset="0"/>
                <a:ea typeface="宋体" panose="02010600030101010101" pitchFamily="2" charset="-122"/>
              </a:rPr>
            </a:fld>
            <a:endParaRPr lang="zh-CN" altLang="en-US" sz="1400" dirty="0">
              <a:latin typeface="Times New Roman" panose="02020603050405020304" charset="0"/>
              <a:ea typeface="宋体" panose="02010600030101010101" pitchFamily="2" charset="-122"/>
            </a:endParaRPr>
          </a:p>
        </p:txBody>
      </p:sp>
      <p:sp>
        <p:nvSpPr>
          <p:cNvPr id="4" name="圆角矩形 3"/>
          <p:cNvSpPr/>
          <p:nvPr/>
        </p:nvSpPr>
        <p:spPr bwMode="auto">
          <a:xfrm>
            <a:off x="173355" y="1391603"/>
            <a:ext cx="4508500" cy="593725"/>
          </a:xfrm>
          <a:prstGeom prst="roundRect">
            <a:avLst>
              <a:gd name="adj" fmla="val 22614"/>
            </a:avLst>
          </a:prstGeom>
          <a:noFill/>
          <a:ln w="76200" cap="flat" cmpd="sng" algn="ctr">
            <a:noFill/>
            <a:prstDash val="solid"/>
            <a:round/>
            <a:headEnd type="none" w="med" len="med"/>
            <a:tailEnd type="none" w="med" len="med"/>
          </a:ln>
          <a:effectLst/>
        </p:spPr>
        <p:txBody>
          <a:bodyPr/>
          <a:p>
            <a:pPr algn="ctr" fontAlgn="base"/>
            <a:r>
              <a:rPr lang="zh-CN" altLang="en-US" sz="2400" b="1" strike="noStrike" noProof="1" dirty="0">
                <a:solidFill>
                  <a:schemeClr val="accent2">
                    <a:lumMod val="75000"/>
                  </a:schemeClr>
                </a:solidFill>
                <a:effectLst/>
                <a:latin typeface="微软雅黑" panose="020B0503020204020204" charset="-122"/>
                <a:ea typeface="微软雅黑" panose="020B0503020204020204" charset="-122"/>
                <a:cs typeface="+mn-cs"/>
              </a:rPr>
              <a:t>经济全球化带来的机遇和挑战</a:t>
            </a:r>
            <a:endParaRPr lang="zh-CN" altLang="en-US" sz="2400" b="1" strike="noStrike" noProof="1" dirty="0">
              <a:solidFill>
                <a:schemeClr val="accent2">
                  <a:lumMod val="75000"/>
                </a:schemeClr>
              </a:solidFill>
              <a:effectLst/>
              <a:latin typeface="微软雅黑" panose="020B0503020204020204" charset="-122"/>
              <a:ea typeface="微软雅黑" panose="020B0503020204020204" charset="-122"/>
              <a:cs typeface="+mn-cs"/>
            </a:endParaRPr>
          </a:p>
        </p:txBody>
      </p:sp>
      <p:sp>
        <p:nvSpPr>
          <p:cNvPr id="55299" name="圆角矩形 3"/>
          <p:cNvSpPr/>
          <p:nvPr/>
        </p:nvSpPr>
        <p:spPr>
          <a:xfrm>
            <a:off x="484823" y="2563495"/>
            <a:ext cx="2716212" cy="1730375"/>
          </a:xfrm>
          <a:prstGeom prst="roundRect">
            <a:avLst>
              <a:gd name="adj" fmla="val 8009"/>
            </a:avLst>
          </a:prstGeom>
          <a:solidFill>
            <a:schemeClr val="bg1"/>
          </a:solidFill>
          <a:ln w="76200" cap="flat" cmpd="sng">
            <a:solidFill>
              <a:srgbClr val="A3A3E0"/>
            </a:solidFill>
            <a:prstDash val="solid"/>
            <a:round/>
            <a:headEnd type="none" w="med" len="med"/>
            <a:tailEnd type="none" w="med" len="med"/>
          </a:ln>
        </p:spPr>
        <p:txBody>
          <a:bodyPr anchor="t"/>
          <a:p>
            <a:pPr>
              <a:lnSpc>
                <a:spcPct val="125000"/>
              </a:lnSpc>
            </a:pPr>
            <a:r>
              <a:rPr lang="en-US" altLang="zh-CN" sz="2000" b="1" dirty="0">
                <a:solidFill>
                  <a:srgbClr val="960000"/>
                </a:solidFill>
                <a:latin typeface="楷体" panose="02010609060101010101" charset="-122"/>
                <a:ea typeface="楷体" panose="02010609060101010101" charset="-122"/>
              </a:rPr>
              <a:t>   </a:t>
            </a:r>
            <a:r>
              <a:rPr lang="zh-CN" altLang="en-US" sz="2000" b="1" dirty="0">
                <a:solidFill>
                  <a:srgbClr val="960000"/>
                </a:solidFill>
                <a:latin typeface="楷体" panose="02010609060101010101" charset="-122"/>
                <a:ea typeface="楷体" panose="02010609060101010101" charset="-122"/>
              </a:rPr>
              <a:t>中国要实现国家的繁荣富强必须实行开放政策，加入经济全球化体系</a:t>
            </a:r>
            <a:r>
              <a:rPr lang="zh-CN" altLang="en-US" sz="2000" dirty="0">
                <a:solidFill>
                  <a:srgbClr val="960000"/>
                </a:solidFill>
                <a:latin typeface="楷体" panose="02010609060101010101" charset="-122"/>
                <a:ea typeface="楷体" panose="02010609060101010101" charset="-122"/>
              </a:rPr>
              <a:t>。</a:t>
            </a:r>
            <a:endParaRPr lang="zh-CN" altLang="en-US" sz="2000" dirty="0">
              <a:solidFill>
                <a:srgbClr val="960000"/>
              </a:solidFill>
              <a:latin typeface="楷体" panose="02010609060101010101" charset="-122"/>
              <a:ea typeface="楷体" panose="02010609060101010101" charset="-122"/>
            </a:endParaRPr>
          </a:p>
        </p:txBody>
      </p:sp>
      <p:sp>
        <p:nvSpPr>
          <p:cNvPr id="55300" name="圆角矩形 4"/>
          <p:cNvSpPr/>
          <p:nvPr/>
        </p:nvSpPr>
        <p:spPr>
          <a:xfrm>
            <a:off x="484823" y="4705033"/>
            <a:ext cx="5632450" cy="1587500"/>
          </a:xfrm>
          <a:prstGeom prst="roundRect">
            <a:avLst>
              <a:gd name="adj" fmla="val 8009"/>
            </a:avLst>
          </a:prstGeom>
          <a:gradFill rotWithShape="1">
            <a:gsLst>
              <a:gs pos="0">
                <a:srgbClr val="CEF1F4">
                  <a:alpha val="100000"/>
                </a:srgbClr>
              </a:gs>
              <a:gs pos="50000">
                <a:srgbClr val="E0F6F8">
                  <a:alpha val="100000"/>
                </a:srgbClr>
              </a:gs>
              <a:gs pos="100000">
                <a:srgbClr val="EFFAFB">
                  <a:alpha val="100000"/>
                </a:srgbClr>
              </a:gs>
            </a:gsLst>
            <a:lin ang="16200000" scaled="1"/>
            <a:tileRect/>
          </a:gradFill>
          <a:ln w="76200" cap="flat" cmpd="sng">
            <a:solidFill>
              <a:srgbClr val="A3A3E0"/>
            </a:solidFill>
            <a:prstDash val="solid"/>
            <a:round/>
            <a:headEnd type="none" w="med" len="med"/>
            <a:tailEnd type="none" w="med" len="med"/>
          </a:ln>
        </p:spPr>
        <p:txBody>
          <a:bodyPr anchor="t"/>
          <a:p>
            <a:pPr>
              <a:lnSpc>
                <a:spcPct val="125000"/>
              </a:lnSpc>
            </a:pPr>
            <a:r>
              <a:rPr lang="en-US" altLang="zh-CN" sz="2800">
                <a:solidFill>
                  <a:srgbClr val="96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经济技术实力的差距往往构成有关各方利益分配上的差异，由此进一步拉大国家总体实力和国际地位上的差距，造成国家间地位的不对称 。     </a:t>
            </a:r>
            <a:r>
              <a:rPr lang="zh-CN" altLang="en-US" sz="2400" b="1" dirty="0">
                <a:solidFill>
                  <a:srgbClr val="960000"/>
                </a:solidFill>
                <a:latin typeface="楷体_GB2312" pitchFamily="49" charset="-122"/>
                <a:ea typeface="楷体_GB2312" pitchFamily="49" charset="-122"/>
              </a:rPr>
              <a:t>  </a:t>
            </a:r>
            <a:endParaRPr lang="zh-CN" altLang="en-US" sz="2400" b="1" dirty="0">
              <a:solidFill>
                <a:srgbClr val="960000"/>
              </a:solidFill>
              <a:latin typeface="楷体_GB2312" pitchFamily="49" charset="-122"/>
              <a:ea typeface="楷体_GB2312" pitchFamily="49" charset="-122"/>
            </a:endParaRPr>
          </a:p>
        </p:txBody>
      </p:sp>
      <p:sp>
        <p:nvSpPr>
          <p:cNvPr id="55301" name="圆角矩形 6"/>
          <p:cNvSpPr/>
          <p:nvPr/>
        </p:nvSpPr>
        <p:spPr>
          <a:xfrm>
            <a:off x="5987098" y="1522095"/>
            <a:ext cx="2271712" cy="1514475"/>
          </a:xfrm>
          <a:prstGeom prst="roundRect">
            <a:avLst>
              <a:gd name="adj" fmla="val 10606"/>
            </a:avLst>
          </a:prstGeom>
          <a:solidFill>
            <a:srgbClr val="FFFFCC"/>
          </a:solidFill>
          <a:ln w="76200" cap="flat" cmpd="sng">
            <a:solidFill>
              <a:srgbClr val="A3A3E0"/>
            </a:solidFill>
            <a:prstDash val="solid"/>
            <a:round/>
            <a:headEnd type="none" w="med" len="med"/>
            <a:tailEnd type="none" w="med" len="med"/>
          </a:ln>
        </p:spPr>
        <p:txBody>
          <a:bodyPr anchor="t"/>
          <a:p>
            <a:pPr>
              <a:lnSpc>
                <a:spcPct val="125000"/>
              </a:lnSpc>
            </a:pPr>
            <a:r>
              <a:rPr lang="en-US" altLang="zh-CN" sz="2800">
                <a:solidFill>
                  <a:srgbClr val="96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双方经济实力相当时，才会有真正的平等和双赢。</a:t>
            </a:r>
            <a:endParaRPr lang="zh-CN" altLang="en-US" sz="2000" b="1" dirty="0">
              <a:solidFill>
                <a:srgbClr val="960000"/>
              </a:solidFill>
              <a:latin typeface="楷体" panose="02010609060101010101" charset="-122"/>
              <a:ea typeface="楷体" panose="02010609060101010101" charset="-122"/>
            </a:endParaRPr>
          </a:p>
        </p:txBody>
      </p:sp>
      <p:sp>
        <p:nvSpPr>
          <p:cNvPr id="55302" name="椭圆 7"/>
          <p:cNvSpPr/>
          <p:nvPr/>
        </p:nvSpPr>
        <p:spPr>
          <a:xfrm>
            <a:off x="3629660" y="2347595"/>
            <a:ext cx="1941513" cy="1998663"/>
          </a:xfrm>
          <a:prstGeom prst="ellipse">
            <a:avLst/>
          </a:prstGeom>
          <a:solidFill>
            <a:srgbClr val="FFCCFF"/>
          </a:solidFill>
          <a:ln w="76200" cap="flat" cmpd="sng">
            <a:solidFill>
              <a:srgbClr val="FF0000"/>
            </a:solidFill>
            <a:prstDash val="solid"/>
            <a:round/>
            <a:headEnd type="none" w="med" len="med"/>
            <a:tailEnd type="none" w="med" len="med"/>
          </a:ln>
        </p:spPr>
        <p:txBody>
          <a:bodyPr anchor="t"/>
          <a:p>
            <a:pPr algn="ctr">
              <a:lnSpc>
                <a:spcPct val="125000"/>
              </a:lnSpc>
            </a:pPr>
            <a:r>
              <a:rPr lang="zh-CN" altLang="en-US" sz="2000" b="1" dirty="0">
                <a:solidFill>
                  <a:srgbClr val="960000"/>
                </a:solidFill>
                <a:latin typeface="楷体" panose="02010609060101010101" charset="-122"/>
                <a:ea typeface="楷体" panose="02010609060101010101" charset="-122"/>
              </a:rPr>
              <a:t>经济开放本身存在着风险</a:t>
            </a:r>
            <a:r>
              <a:rPr lang="zh-CN" altLang="en-US" sz="2000" dirty="0">
                <a:solidFill>
                  <a:srgbClr val="960000"/>
                </a:solidFill>
                <a:latin typeface="楷体" panose="02010609060101010101" charset="-122"/>
                <a:ea typeface="楷体" panose="02010609060101010101" charset="-122"/>
              </a:rPr>
              <a:t> </a:t>
            </a:r>
            <a:endParaRPr lang="zh-CN" altLang="en-US" sz="2000" dirty="0">
              <a:latin typeface="楷体" panose="02010609060101010101" charset="-122"/>
              <a:ea typeface="楷体" panose="02010609060101010101" charset="-122"/>
            </a:endParaRPr>
          </a:p>
        </p:txBody>
      </p:sp>
      <p:sp>
        <p:nvSpPr>
          <p:cNvPr id="55303" name="右箭头 15"/>
          <p:cNvSpPr/>
          <p:nvPr/>
        </p:nvSpPr>
        <p:spPr>
          <a:xfrm>
            <a:off x="3201035" y="3239770"/>
            <a:ext cx="428625" cy="377825"/>
          </a:xfrm>
          <a:prstGeom prst="rightArrow">
            <a:avLst>
              <a:gd name="adj1" fmla="val 50000"/>
              <a:gd name="adj2" fmla="val 50000"/>
            </a:avLst>
          </a:prstGeom>
          <a:solidFill>
            <a:srgbClr val="FFFFCC"/>
          </a:solidFill>
          <a:ln w="9525" cap="flat" cmpd="sng">
            <a:solidFill>
              <a:schemeClr val="tx1"/>
            </a:solidFill>
            <a:prstDash val="solid"/>
            <a:round/>
            <a:headEnd type="none" w="med" len="med"/>
            <a:tailEnd type="none" w="med" len="med"/>
          </a:ln>
        </p:spPr>
        <p:txBody>
          <a:bodyPr anchor="t"/>
          <a:p>
            <a:endParaRPr lang="zh-CN" altLang="zh-CN" sz="2400" dirty="0">
              <a:latin typeface="Times New Roman" panose="02020603050405020304" charset="0"/>
              <a:ea typeface="华文新魏" pitchFamily="2" charset="-122"/>
            </a:endParaRPr>
          </a:p>
        </p:txBody>
      </p:sp>
      <p:sp>
        <p:nvSpPr>
          <p:cNvPr id="17" name="上箭头 16"/>
          <p:cNvSpPr/>
          <p:nvPr/>
        </p:nvSpPr>
        <p:spPr bwMode="auto">
          <a:xfrm flipH="1">
            <a:off x="4272598" y="4347845"/>
            <a:ext cx="642938" cy="357188"/>
          </a:xfrm>
          <a:prstGeom prs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cap="flat" cmpd="sng" algn="ctr">
            <a:solidFill>
              <a:schemeClr val="tx1"/>
            </a:solidFill>
            <a:prstDash val="solid"/>
            <a:round/>
            <a:headEnd type="none" w="med" len="med"/>
            <a:tailEnd type="none" w="med" len="med"/>
          </a:ln>
          <a:effec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charset="0"/>
              <a:ea typeface="华文新魏" pitchFamily="2" charset="-122"/>
              <a:cs typeface="+mn-cs"/>
            </a:endParaRPr>
          </a:p>
        </p:txBody>
      </p:sp>
      <p:sp>
        <p:nvSpPr>
          <p:cNvPr id="55305" name="左箭头 17"/>
          <p:cNvSpPr/>
          <p:nvPr/>
        </p:nvSpPr>
        <p:spPr>
          <a:xfrm rot="-540000">
            <a:off x="5367973" y="2384108"/>
            <a:ext cx="500062" cy="439737"/>
          </a:xfrm>
          <a:prstGeom prst="leftArrow">
            <a:avLst>
              <a:gd name="adj1" fmla="val 50000"/>
              <a:gd name="adj2" fmla="val 39717"/>
            </a:avLst>
          </a:prstGeom>
          <a:solidFill>
            <a:srgbClr val="FFFFCC"/>
          </a:solidFill>
          <a:ln w="9525" cap="flat" cmpd="sng">
            <a:solidFill>
              <a:schemeClr val="tx1"/>
            </a:solidFill>
            <a:prstDash val="solid"/>
            <a:round/>
            <a:headEnd type="none" w="med" len="med"/>
            <a:tailEnd type="none" w="med" len="med"/>
          </a:ln>
        </p:spPr>
        <p:txBody>
          <a:bodyPr anchor="t"/>
          <a:p>
            <a:endParaRPr lang="zh-CN" altLang="zh-CN" sz="2400" dirty="0">
              <a:latin typeface="Times New Roman" panose="02020603050405020304" charset="0"/>
              <a:ea typeface="华文新魏" pitchFamily="2" charset="-122"/>
            </a:endParaRPr>
          </a:p>
        </p:txBody>
      </p:sp>
      <p:sp>
        <p:nvSpPr>
          <p:cNvPr id="19" name="圆角矩形 18"/>
          <p:cNvSpPr/>
          <p:nvPr/>
        </p:nvSpPr>
        <p:spPr bwMode="auto">
          <a:xfrm>
            <a:off x="6176010" y="3617595"/>
            <a:ext cx="2482850" cy="2363788"/>
          </a:xfrm>
          <a:prstGeom prst="roundRect">
            <a:avLst>
              <a:gd name="adj" fmla="val 10606"/>
            </a:avLst>
          </a:prstGeom>
          <a:solidFill>
            <a:schemeClr val="accent3">
              <a:lumMod val="95000"/>
            </a:schemeClr>
          </a:solidFill>
          <a:ln w="76200" cap="flat" cmpd="sng" algn="ctr">
            <a:solidFill>
              <a:srgbClr val="FFC000"/>
            </a:solidFill>
            <a:prstDash val="solid"/>
            <a:round/>
            <a:headEnd type="none" w="med" len="med"/>
            <a:tailEnd type="none" w="med" len="med"/>
          </a:ln>
          <a:effectLst/>
        </p:spPr>
        <p:txBody>
          <a:bodyPr/>
          <a:p>
            <a:pPr fontAlgn="base">
              <a:lnSpc>
                <a:spcPct val="125000"/>
              </a:lnSpc>
            </a:pPr>
            <a:r>
              <a:rPr lang="zh-CN" altLang="en-US" sz="2000" b="1" strike="noStrike" noProof="1" dirty="0">
                <a:solidFill>
                  <a:srgbClr val="960000"/>
                </a:solidFill>
                <a:latin typeface="楷体" panose="02010609060101010101" charset="-122"/>
                <a:ea typeface="楷体" panose="02010609060101010101" charset="-122"/>
                <a:cs typeface="楷体" panose="02010609060101010101" charset="-122"/>
              </a:rPr>
              <a:t>当双方经济实力悬殊时，更可能有利于实力强大的一方，弱者容易形成对强者的经济乃至政治依赖。</a:t>
            </a:r>
            <a:r>
              <a:rPr lang="zh-CN" altLang="en-US" sz="2000" strike="noStrike" noProof="1" dirty="0">
                <a:solidFill>
                  <a:srgbClr val="960000"/>
                </a:solidFill>
                <a:latin typeface="楷体" panose="02010609060101010101" charset="-122"/>
                <a:ea typeface="楷体" panose="02010609060101010101" charset="-122"/>
                <a:cs typeface="楷体" panose="02010609060101010101" charset="-122"/>
              </a:rPr>
              <a:t> </a:t>
            </a:r>
            <a:endParaRPr lang="zh-CN" altLang="en-US" sz="2000" strike="noStrike" noProof="1" dirty="0">
              <a:solidFill>
                <a:srgbClr val="960000"/>
              </a:solidFill>
              <a:latin typeface="楷体" panose="02010609060101010101" charset="-122"/>
              <a:ea typeface="楷体" panose="02010609060101010101" charset="-122"/>
              <a:cs typeface="楷体" panose="02010609060101010101" charset="-122"/>
            </a:endParaRPr>
          </a:p>
        </p:txBody>
      </p:sp>
      <p:sp>
        <p:nvSpPr>
          <p:cNvPr id="55307" name="上箭头 16"/>
          <p:cNvSpPr/>
          <p:nvPr/>
        </p:nvSpPr>
        <p:spPr>
          <a:xfrm rot="-3644484" flipH="1">
            <a:off x="5509260" y="3706495"/>
            <a:ext cx="542925" cy="577850"/>
          </a:xfrm>
          <a:prstGeom prst="upArrow">
            <a:avLst>
              <a:gd name="adj1" fmla="val 50000"/>
              <a:gd name="adj2" fmla="val 50107"/>
            </a:avLst>
          </a:prstGeom>
          <a:gradFill rotWithShape="1">
            <a:gsLst>
              <a:gs pos="0">
                <a:srgbClr val="8AF3C7">
                  <a:alpha val="100000"/>
                </a:srgbClr>
              </a:gs>
              <a:gs pos="50000">
                <a:srgbClr val="B9F5DB">
                  <a:alpha val="100000"/>
                </a:srgbClr>
              </a:gs>
              <a:gs pos="100000">
                <a:srgbClr val="DDFAED">
                  <a:alpha val="100000"/>
                </a:srgbClr>
              </a:gs>
            </a:gsLst>
            <a:lin ang="5400000" scaled="1"/>
            <a:tileRect/>
          </a:gradFill>
          <a:ln w="9525" cap="flat" cmpd="sng">
            <a:solidFill>
              <a:schemeClr val="tx1"/>
            </a:solidFill>
            <a:prstDash val="solid"/>
            <a:round/>
            <a:headEnd type="none" w="med" len="med"/>
            <a:tailEnd type="none" w="med" len="med"/>
          </a:ln>
        </p:spPr>
        <p:txBody>
          <a:bodyPr vert="eaVert" anchor="t"/>
          <a:p>
            <a:endParaRPr lang="zh-CN" altLang="zh-CN" sz="2400" dirty="0">
              <a:latin typeface="Times New Roman" panose="02020603050405020304" charset="0"/>
              <a:ea typeface="华文新魏" pitchFamily="2"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灯片编号占位符 1"/>
          <p:cNvSpPr txBox="1">
            <a:spLocks noGrp="1"/>
          </p:cNvSpPr>
          <p:nvPr/>
        </p:nvSpPr>
        <p:spPr>
          <a:xfrm>
            <a:off x="6630670" y="6821170"/>
            <a:ext cx="1905000" cy="457200"/>
          </a:xfrm>
          <a:prstGeom prst="rect">
            <a:avLst/>
          </a:prstGeom>
          <a:noFill/>
          <a:ln w="9525">
            <a:noFill/>
          </a:ln>
        </p:spPr>
        <p:txBody>
          <a:bodyPr wrap="square" lIns="91440" tIns="45720" rIns="91440" bIns="45720" anchor="t"/>
          <a:p>
            <a:pPr algn="r"/>
            <a:fld id="{9A0DB2DC-4C9A-4742-B13C-FB6460FD3503}" type="slidenum">
              <a:rPr lang="zh-CN" altLang="en-US" sz="1400" dirty="0">
                <a:latin typeface="Times New Roman" panose="02020603050405020304" charset="0"/>
                <a:ea typeface="宋体" panose="02010600030101010101" pitchFamily="2" charset="-122"/>
              </a:rPr>
            </a:fld>
            <a:endParaRPr lang="zh-CN" altLang="en-US" sz="1400" dirty="0">
              <a:latin typeface="Times New Roman" panose="02020603050405020304" charset="0"/>
              <a:ea typeface="宋体" panose="02010600030101010101" pitchFamily="2" charset="-122"/>
            </a:endParaRPr>
          </a:p>
        </p:txBody>
      </p:sp>
      <p:sp>
        <p:nvSpPr>
          <p:cNvPr id="56322" name="灯片编号占位符 1"/>
          <p:cNvSpPr txBox="1"/>
          <p:nvPr/>
        </p:nvSpPr>
        <p:spPr>
          <a:xfrm>
            <a:off x="6757670" y="6948170"/>
            <a:ext cx="1905000" cy="457200"/>
          </a:xfrm>
          <a:prstGeom prst="rect">
            <a:avLst/>
          </a:prstGeom>
          <a:noFill/>
          <a:ln w="9525">
            <a:noFill/>
          </a:ln>
        </p:spPr>
        <p:txBody>
          <a:bodyPr anchor="t"/>
          <a:p>
            <a:pPr algn="r"/>
            <a:fld id="{9A0DB2DC-4C9A-4742-B13C-FB6460FD3503}" type="slidenum">
              <a:rPr lang="zh-CN" altLang="en-US" sz="1400" dirty="0">
                <a:latin typeface="Times New Roman" panose="02020603050405020304" charset="0"/>
                <a:ea typeface="宋体" panose="02010600030101010101" pitchFamily="2" charset="-122"/>
              </a:rPr>
            </a:fld>
            <a:endParaRPr lang="zh-CN" altLang="en-US" sz="1400" dirty="0">
              <a:latin typeface="Times New Roman" panose="02020603050405020304" charset="0"/>
              <a:ea typeface="宋体" panose="02010600030101010101" pitchFamily="2" charset="-122"/>
            </a:endParaRPr>
          </a:p>
        </p:txBody>
      </p:sp>
      <p:pic>
        <p:nvPicPr>
          <p:cNvPr id="56323" name="Picture 4" descr="F:\江泽民资料\江泽民图片\江泽民十四大.jpg"/>
          <p:cNvPicPr>
            <a:picLocks noChangeAspect="1"/>
          </p:cNvPicPr>
          <p:nvPr/>
        </p:nvPicPr>
        <p:blipFill>
          <a:blip r:embed="rId1"/>
          <a:stretch>
            <a:fillRect/>
          </a:stretch>
        </p:blipFill>
        <p:spPr>
          <a:xfrm>
            <a:off x="848995" y="1342708"/>
            <a:ext cx="2236788" cy="2803525"/>
          </a:xfrm>
          <a:prstGeom prst="rect">
            <a:avLst/>
          </a:prstGeom>
          <a:noFill/>
          <a:ln w="76200" cap="flat" cmpd="sng">
            <a:solidFill>
              <a:schemeClr val="bg1"/>
            </a:solidFill>
            <a:prstDash val="solid"/>
            <a:miter/>
            <a:headEnd type="none" w="med" len="med"/>
            <a:tailEnd type="none" w="med" len="med"/>
          </a:ln>
        </p:spPr>
      </p:pic>
      <p:sp>
        <p:nvSpPr>
          <p:cNvPr id="56324" name="圆角矩形标注 10"/>
          <p:cNvSpPr/>
          <p:nvPr/>
        </p:nvSpPr>
        <p:spPr>
          <a:xfrm>
            <a:off x="3976370" y="1531620"/>
            <a:ext cx="4083050" cy="2425700"/>
          </a:xfrm>
          <a:prstGeom prst="wedgeRoundRectCallout">
            <a:avLst>
              <a:gd name="adj1" fmla="val -70407"/>
              <a:gd name="adj2" fmla="val 5745"/>
              <a:gd name="adj3" fmla="val 16667"/>
            </a:avLst>
          </a:prstGeom>
          <a:solidFill>
            <a:schemeClr val="accent2">
              <a:lumMod val="40000"/>
              <a:lumOff val="60000"/>
            </a:schemeClr>
          </a:solidFill>
          <a:ln w="76200" cap="flat" cmpd="sng">
            <a:noFill/>
            <a:prstDash val="solid"/>
            <a:round/>
            <a:headEnd type="none" w="med" len="med"/>
            <a:tailEnd type="none" w="med" len="med"/>
          </a:ln>
        </p:spPr>
        <p:txBody>
          <a:bodyPr anchor="t"/>
          <a:p>
            <a:pPr>
              <a:lnSpc>
                <a:spcPct val="125000"/>
              </a:lnSpc>
            </a:pPr>
            <a:r>
              <a:rPr lang="en-US" altLang="zh-CN" sz="2800" dirty="0">
                <a:solidFill>
                  <a:srgbClr val="B80000"/>
                </a:solidFill>
                <a:latin typeface="Times New Roman" panose="02020603050405020304" charset="0"/>
                <a:ea typeface="华文新魏" pitchFamily="2" charset="-122"/>
              </a:rPr>
              <a:t>  </a:t>
            </a:r>
            <a:r>
              <a:rPr lang="zh-CN" altLang="en-US" sz="2000" b="1" dirty="0">
                <a:solidFill>
                  <a:srgbClr val="B80000"/>
                </a:solidFill>
                <a:latin typeface="楷体" panose="02010609060101010101" charset="-122"/>
                <a:ea typeface="楷体" panose="02010609060101010101" charset="-122"/>
              </a:rPr>
              <a:t>经济全球化作为一个客观进程，具有两重性。西方发达国家力图主导经济全球化，发展中国家总体上处于弱势，如果没有正确的对策就会落入更加不利的地位。 </a:t>
            </a:r>
            <a:endParaRPr lang="zh-CN" altLang="en-US" sz="2000" b="1" dirty="0">
              <a:solidFill>
                <a:srgbClr val="960000"/>
              </a:solidFill>
              <a:latin typeface="楷体" panose="02010609060101010101" charset="-122"/>
              <a:ea typeface="楷体" panose="02010609060101010101" charset="-122"/>
            </a:endParaRPr>
          </a:p>
        </p:txBody>
      </p:sp>
      <p:sp>
        <p:nvSpPr>
          <p:cNvPr id="56325" name="矩形 698374"/>
          <p:cNvSpPr/>
          <p:nvPr/>
        </p:nvSpPr>
        <p:spPr>
          <a:xfrm rot="5400000">
            <a:off x="6741795" y="3271838"/>
            <a:ext cx="3527425" cy="314325"/>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3600">
                <a:solidFill>
                  <a:srgbClr val="CC0000"/>
                </a:solidFill>
                <a:latin typeface="宋体" panose="02010600030101010101" pitchFamily="2" charset="-122"/>
                <a:ea typeface="宋体" panose="02010600030101010101" pitchFamily="2" charset="-122"/>
              </a:rPr>
              <a:t>我们的应对</a:t>
            </a:r>
            <a:endParaRPr lang="zh-CN" altLang="en-US" sz="3600">
              <a:solidFill>
                <a:srgbClr val="CC0000"/>
              </a:solidFill>
              <a:latin typeface="宋体" panose="02010600030101010101" pitchFamily="2" charset="-122"/>
              <a:ea typeface="宋体" panose="02010600030101010101" pitchFamily="2" charset="-122"/>
            </a:endParaRPr>
          </a:p>
        </p:txBody>
      </p:sp>
      <p:sp>
        <p:nvSpPr>
          <p:cNvPr id="56333" name="圆角矩形标注 10"/>
          <p:cNvSpPr/>
          <p:nvPr/>
        </p:nvSpPr>
        <p:spPr>
          <a:xfrm>
            <a:off x="672465" y="4338638"/>
            <a:ext cx="7150100" cy="1601787"/>
          </a:xfrm>
          <a:prstGeom prst="wedgeRoundRectCallout">
            <a:avLst>
              <a:gd name="adj1" fmla="val -31111"/>
              <a:gd name="adj2" fmla="val -79986"/>
              <a:gd name="adj3" fmla="val 16667"/>
            </a:avLst>
          </a:prstGeom>
          <a:solidFill>
            <a:srgbClr val="F3FF8E"/>
          </a:solidFill>
          <a:ln w="76200" cap="flat" cmpd="sng">
            <a:noFill/>
            <a:prstDash val="solid"/>
            <a:round/>
            <a:headEnd type="none" w="med" len="med"/>
            <a:tailEnd type="none" w="med" len="med"/>
          </a:ln>
        </p:spPr>
        <p:txBody>
          <a:bodyPr anchor="t"/>
          <a:p>
            <a:pPr>
              <a:lnSpc>
                <a:spcPct val="125000"/>
              </a:lnSpc>
            </a:pPr>
            <a:r>
              <a:rPr lang="en-US" altLang="zh-CN" sz="2800" dirty="0">
                <a:solidFill>
                  <a:srgbClr val="B8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改革开放以来，综合国力大大增强，但与发达国家差距依然很大，加入</a:t>
            </a:r>
            <a:r>
              <a:rPr lang="en-US" altLang="zh-CN" sz="2000" b="1" dirty="0">
                <a:solidFill>
                  <a:srgbClr val="960000"/>
                </a:solidFill>
                <a:latin typeface="楷体" panose="02010609060101010101" charset="-122"/>
                <a:ea typeface="楷体" panose="02010609060101010101" charset="-122"/>
              </a:rPr>
              <a:t>WTO</a:t>
            </a:r>
            <a:r>
              <a:rPr lang="zh-CN" altLang="en-US" sz="2000" b="1" dirty="0">
                <a:solidFill>
                  <a:srgbClr val="960000"/>
                </a:solidFill>
                <a:latin typeface="楷体" panose="02010609060101010101" charset="-122"/>
                <a:ea typeface="楷体" panose="02010609060101010101" charset="-122"/>
              </a:rPr>
              <a:t>后，面临风险也在加剧，</a:t>
            </a:r>
            <a:r>
              <a:rPr lang="en-US" altLang="zh-CN" sz="2000" b="1" dirty="0">
                <a:solidFill>
                  <a:srgbClr val="960000"/>
                </a:solidFill>
                <a:latin typeface="楷体" panose="02010609060101010101" charset="-122"/>
                <a:ea typeface="楷体" panose="02010609060101010101" charset="-122"/>
              </a:rPr>
              <a:t>1997</a:t>
            </a:r>
            <a:r>
              <a:rPr lang="zh-CN" altLang="en-US" sz="2000" b="1" dirty="0">
                <a:solidFill>
                  <a:srgbClr val="960000"/>
                </a:solidFill>
                <a:latin typeface="楷体" panose="02010609060101010101" charset="-122"/>
                <a:ea typeface="楷体" panose="02010609060101010101" charset="-122"/>
              </a:rPr>
              <a:t>年爆发的东南亚经济危机为中国领导人提供了如何抵御风险的思考。</a:t>
            </a:r>
            <a:endParaRPr lang="zh-CN" altLang="en-US" sz="2000" b="1" dirty="0">
              <a:solidFill>
                <a:srgbClr val="960000"/>
              </a:solidFill>
              <a:latin typeface="楷体" panose="02010609060101010101" charset="-122"/>
              <a:ea typeface="楷体" panose="02010609060101010101" charset="-122"/>
            </a:endParaRPr>
          </a:p>
          <a:p>
            <a:pPr>
              <a:lnSpc>
                <a:spcPct val="125000"/>
              </a:lnSpc>
            </a:pPr>
            <a:r>
              <a:rPr lang="zh-CN" altLang="en-US" sz="2000" b="1" dirty="0">
                <a:solidFill>
                  <a:srgbClr val="B80000"/>
                </a:solidFill>
                <a:latin typeface="楷体" panose="02010609060101010101" charset="-122"/>
                <a:ea typeface="楷体" panose="02010609060101010101" charset="-122"/>
              </a:rPr>
              <a:t> </a:t>
            </a:r>
            <a:endParaRPr lang="zh-CN" altLang="en-US" sz="2000"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1"/>
          <p:cNvSpPr txBox="1">
            <a:spLocks noGrp="1"/>
          </p:cNvSpPr>
          <p:nvPr/>
        </p:nvSpPr>
        <p:spPr>
          <a:xfrm>
            <a:off x="6383020" y="7115175"/>
            <a:ext cx="1905000" cy="457200"/>
          </a:xfrm>
          <a:prstGeom prst="rect">
            <a:avLst/>
          </a:prstGeom>
          <a:noFill/>
          <a:ln w="9525">
            <a:noFill/>
          </a:ln>
        </p:spPr>
        <p:txBody>
          <a:bodyPr wrap="square" lIns="91440" tIns="45720" rIns="91440" bIns="45720" anchor="t"/>
          <a:p>
            <a:pPr algn="r"/>
            <a:fld id="{9A0DB2DC-4C9A-4742-B13C-FB6460FD3503}" type="slidenum">
              <a:rPr lang="zh-CN" altLang="en-US" sz="1400" dirty="0">
                <a:latin typeface="Times New Roman" panose="02020603050405020304" charset="0"/>
                <a:ea typeface="宋体" panose="02010600030101010101" pitchFamily="2" charset="-122"/>
              </a:rPr>
            </a:fld>
            <a:endParaRPr lang="zh-CN" altLang="en-US" sz="1400" dirty="0">
              <a:latin typeface="Times New Roman" panose="02020603050405020304" charset="0"/>
              <a:ea typeface="宋体" panose="02010600030101010101" pitchFamily="2" charset="-122"/>
            </a:endParaRPr>
          </a:p>
        </p:txBody>
      </p:sp>
      <p:pic>
        <p:nvPicPr>
          <p:cNvPr id="57346" name="Picture 2" descr="F:\江泽民资料\江泽民图片\江泽民16大1.jpg"/>
          <p:cNvPicPr>
            <a:picLocks noChangeAspect="1"/>
          </p:cNvPicPr>
          <p:nvPr/>
        </p:nvPicPr>
        <p:blipFill>
          <a:blip r:embed="rId1"/>
          <a:stretch>
            <a:fillRect/>
          </a:stretch>
        </p:blipFill>
        <p:spPr>
          <a:xfrm>
            <a:off x="902970" y="1335088"/>
            <a:ext cx="2530475" cy="3021012"/>
          </a:xfrm>
          <a:prstGeom prst="rect">
            <a:avLst/>
          </a:prstGeom>
          <a:noFill/>
          <a:ln w="9525">
            <a:noFill/>
          </a:ln>
        </p:spPr>
      </p:pic>
      <p:sp>
        <p:nvSpPr>
          <p:cNvPr id="57347" name="圆角矩形标注 4"/>
          <p:cNvSpPr/>
          <p:nvPr/>
        </p:nvSpPr>
        <p:spPr>
          <a:xfrm>
            <a:off x="4449445" y="1520825"/>
            <a:ext cx="3440113" cy="2155825"/>
          </a:xfrm>
          <a:prstGeom prst="wedgeRoundRectCallout">
            <a:avLst>
              <a:gd name="adj1" fmla="val -84926"/>
              <a:gd name="adj2" fmla="val 5051"/>
              <a:gd name="adj3" fmla="val 16667"/>
            </a:avLst>
          </a:prstGeom>
          <a:solidFill>
            <a:schemeClr val="accent6">
              <a:lumMod val="20000"/>
              <a:lumOff val="80000"/>
            </a:schemeClr>
          </a:solidFill>
          <a:ln w="76200" cap="flat" cmpd="sng">
            <a:noFill/>
            <a:prstDash val="solid"/>
            <a:round/>
            <a:headEnd type="none" w="med" len="med"/>
            <a:tailEnd type="none" w="med" len="med"/>
          </a:ln>
        </p:spPr>
        <p:txBody>
          <a:bodyPr anchor="t"/>
          <a:p>
            <a:pPr>
              <a:lnSpc>
                <a:spcPts val="3000"/>
              </a:lnSpc>
            </a:pPr>
            <a:r>
              <a:rPr lang="en-US" altLang="zh-CN" sz="2000" b="1" dirty="0">
                <a:solidFill>
                  <a:srgbClr val="B80000"/>
                </a:solidFill>
                <a:latin typeface="楷体" panose="02010609060101010101" charset="-122"/>
                <a:ea typeface="楷体" panose="02010609060101010101" charset="-122"/>
              </a:rPr>
              <a:t>   </a:t>
            </a:r>
            <a:r>
              <a:rPr lang="zh-CN" altLang="en-US" sz="2000" b="1" dirty="0">
                <a:solidFill>
                  <a:srgbClr val="B80000"/>
                </a:solidFill>
                <a:latin typeface="楷体" panose="02010609060101010101" charset="-122"/>
                <a:ea typeface="楷体" panose="02010609060101010101" charset="-122"/>
              </a:rPr>
              <a:t>坚持党的思想路线，解放思想、实事求是、与时俱进，是我们党坚持先进性和增强创造力的决定性因素。</a:t>
            </a:r>
            <a:endParaRPr lang="zh-CN" altLang="en-US" sz="2000" b="1" dirty="0">
              <a:solidFill>
                <a:srgbClr val="960000"/>
              </a:solidFill>
              <a:latin typeface="楷体" panose="02010609060101010101" charset="-122"/>
              <a:ea typeface="楷体" panose="02010609060101010101" charset="-122"/>
            </a:endParaRPr>
          </a:p>
        </p:txBody>
      </p:sp>
      <p:sp>
        <p:nvSpPr>
          <p:cNvPr id="57348" name="圆角矩形标注 5"/>
          <p:cNvSpPr/>
          <p:nvPr/>
        </p:nvSpPr>
        <p:spPr>
          <a:xfrm>
            <a:off x="349568" y="4774565"/>
            <a:ext cx="3960812" cy="1465263"/>
          </a:xfrm>
          <a:prstGeom prst="wedgeRoundRectCallout">
            <a:avLst>
              <a:gd name="adj1" fmla="val -3903"/>
              <a:gd name="adj2" fmla="val -109532"/>
              <a:gd name="adj3" fmla="val 16667"/>
            </a:avLst>
          </a:prstGeom>
          <a:solidFill>
            <a:schemeClr val="accent1">
              <a:lumMod val="20000"/>
              <a:lumOff val="80000"/>
            </a:schemeClr>
          </a:solidFill>
          <a:ln w="76200" cap="flat" cmpd="sng">
            <a:noFill/>
            <a:prstDash val="solid"/>
            <a:round/>
            <a:headEnd type="none" w="med" len="med"/>
            <a:tailEnd type="none" w="med" len="med"/>
          </a:ln>
        </p:spPr>
        <p:txBody>
          <a:bodyPr anchor="t"/>
          <a:p>
            <a:pPr>
              <a:lnSpc>
                <a:spcPct val="125000"/>
              </a:lnSpc>
            </a:pPr>
            <a:r>
              <a:rPr lang="en-US" altLang="zh-CN" sz="2800" dirty="0">
                <a:solidFill>
                  <a:srgbClr val="B80000"/>
                </a:solidFill>
                <a:latin typeface="Times New Roman" panose="02020603050405020304" charset="0"/>
                <a:ea typeface="华文新魏" pitchFamily="2" charset="-122"/>
              </a:rPr>
              <a:t>  </a:t>
            </a:r>
            <a:r>
              <a:rPr lang="zh-CN" altLang="en-US" sz="2000" b="1" dirty="0">
                <a:solidFill>
                  <a:srgbClr val="B80000"/>
                </a:solidFill>
                <a:latin typeface="楷体" panose="02010609060101010101" charset="-122"/>
                <a:ea typeface="楷体" panose="02010609060101010101" charset="-122"/>
              </a:rPr>
              <a:t>创新是一个民族进步的灵魂，是一个国家兴旺发达的不竭动力，也是一个政党永葆生机的源泉。</a:t>
            </a:r>
            <a:endParaRPr lang="zh-CN" altLang="en-US" sz="2000" b="1" dirty="0">
              <a:solidFill>
                <a:srgbClr val="960000"/>
              </a:solidFill>
              <a:latin typeface="楷体" panose="02010609060101010101" charset="-122"/>
              <a:ea typeface="楷体" panose="02010609060101010101" charset="-122"/>
            </a:endParaRPr>
          </a:p>
        </p:txBody>
      </p:sp>
      <p:sp>
        <p:nvSpPr>
          <p:cNvPr id="57349" name="圆角矩形标注 6"/>
          <p:cNvSpPr/>
          <p:nvPr/>
        </p:nvSpPr>
        <p:spPr>
          <a:xfrm>
            <a:off x="4542155" y="3984625"/>
            <a:ext cx="4071938" cy="1920875"/>
          </a:xfrm>
          <a:prstGeom prst="wedgeRoundRectCallout">
            <a:avLst>
              <a:gd name="adj1" fmla="val -78199"/>
              <a:gd name="adj2" fmla="val -65569"/>
              <a:gd name="adj3" fmla="val 16667"/>
            </a:avLst>
          </a:prstGeom>
          <a:gradFill>
            <a:gsLst>
              <a:gs pos="80000">
                <a:srgbClr val="99CA02"/>
              </a:gs>
              <a:gs pos="0">
                <a:srgbClr val="FBFB11"/>
              </a:gs>
              <a:gs pos="100000">
                <a:srgbClr val="838309"/>
              </a:gs>
            </a:gsLst>
            <a:lin ang="7200000" scaled="0"/>
          </a:gradFill>
          <a:ln w="76200" cap="flat" cmpd="sng">
            <a:noFill/>
            <a:prstDash val="solid"/>
            <a:round/>
            <a:headEnd type="none" w="med" len="med"/>
            <a:tailEnd type="none" w="med" len="med"/>
          </a:ln>
        </p:spPr>
        <p:txBody>
          <a:bodyPr anchor="t"/>
          <a:p>
            <a:pPr>
              <a:lnSpc>
                <a:spcPct val="125000"/>
              </a:lnSpc>
            </a:pPr>
            <a:r>
              <a:rPr lang="en-US" altLang="zh-CN" sz="2800" dirty="0">
                <a:solidFill>
                  <a:srgbClr val="B80000"/>
                </a:solidFill>
                <a:latin typeface="Times New Roman" panose="02020603050405020304" charset="0"/>
                <a:ea typeface="华文新魏" pitchFamily="2" charset="-122"/>
              </a:rPr>
              <a:t>   </a:t>
            </a:r>
            <a:r>
              <a:rPr lang="zh-CN" altLang="en-US" sz="2000" b="1" dirty="0">
                <a:solidFill>
                  <a:srgbClr val="B80000"/>
                </a:solidFill>
                <a:latin typeface="楷体" panose="02010609060101010101" charset="-122"/>
                <a:ea typeface="楷体" panose="02010609060101010101" charset="-122"/>
              </a:rPr>
              <a:t>实践没有止境</a:t>
            </a:r>
            <a:r>
              <a:rPr lang="en-US" altLang="zh-CN" sz="2000" b="1" dirty="0">
                <a:solidFill>
                  <a:srgbClr val="B80000"/>
                </a:solidFill>
                <a:latin typeface="楷体" panose="02010609060101010101" charset="-122"/>
                <a:ea typeface="楷体" panose="02010609060101010101" charset="-122"/>
              </a:rPr>
              <a:t>,</a:t>
            </a:r>
            <a:r>
              <a:rPr lang="zh-CN" altLang="en-US" sz="2000" b="1" dirty="0">
                <a:solidFill>
                  <a:srgbClr val="B80000"/>
                </a:solidFill>
                <a:latin typeface="楷体" panose="02010609060101010101" charset="-122"/>
                <a:ea typeface="楷体" panose="02010609060101010101" charset="-122"/>
              </a:rPr>
              <a:t>解放思想也没有止境。我们要突破前人</a:t>
            </a:r>
            <a:r>
              <a:rPr lang="en-US" altLang="zh-CN" sz="2000" b="1" dirty="0">
                <a:solidFill>
                  <a:srgbClr val="B80000"/>
                </a:solidFill>
                <a:latin typeface="楷体" panose="02010609060101010101" charset="-122"/>
                <a:ea typeface="楷体" panose="02010609060101010101" charset="-122"/>
              </a:rPr>
              <a:t>,</a:t>
            </a:r>
            <a:r>
              <a:rPr lang="zh-CN" altLang="en-US" sz="2000" b="1" dirty="0">
                <a:solidFill>
                  <a:srgbClr val="B80000"/>
                </a:solidFill>
                <a:latin typeface="楷体" panose="02010609060101010101" charset="-122"/>
                <a:ea typeface="楷体" panose="02010609060101010101" charset="-122"/>
              </a:rPr>
              <a:t>后人也必然要突破我们。这是社会前进的基本规律。</a:t>
            </a:r>
            <a:endParaRPr lang="zh-CN" altLang="en-US" sz="2000"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70635"/>
            <a:ext cx="5831205" cy="711835"/>
          </a:xfrm>
        </p:spPr>
        <p:txBody>
          <a:bodyPr/>
          <a:p>
            <a:pPr algn="l"/>
            <a:r>
              <a:rPr lang="en-US" altLang="zh-CN"/>
              <a:t>3</a:t>
            </a:r>
            <a:r>
              <a:rPr lang="zh-CN" altLang="en-US"/>
              <a:t>、各国之间的科技竞争空前激烈</a:t>
            </a:r>
            <a:endParaRPr lang="zh-CN" altLang="en-US"/>
          </a:p>
        </p:txBody>
      </p:sp>
      <p:sp>
        <p:nvSpPr>
          <p:cNvPr id="3" name="内容占位符 2"/>
          <p:cNvSpPr>
            <a:spLocks noGrp="1"/>
          </p:cNvSpPr>
          <p:nvPr>
            <p:ph idx="1"/>
          </p:nvPr>
        </p:nvSpPr>
        <p:spPr>
          <a:xfrm>
            <a:off x="300990" y="2075180"/>
            <a:ext cx="6142990" cy="4373880"/>
          </a:xfrm>
        </p:spPr>
        <p:txBody>
          <a:bodyPr/>
          <a:p>
            <a:pPr marL="0" indent="0">
              <a:lnSpc>
                <a:spcPct val="140000"/>
              </a:lnSpc>
              <a:buNone/>
            </a:pPr>
            <a:r>
              <a:rPr lang="zh-CN" altLang="en-US"/>
              <a:t>      20世纪以来，特别是第二次世界大战以后，自然科学的发展突飞猛进，日新月异，进入了一个崭新的阶段，人类更加深入的揭示了自然界的本质和规律。第二次世界大战后，在基础科学一系列新突破的基础上，技术的发展取得了史无前例的跃进，开始了一次新的世界性的技术革命的进程。进入九十年代，这种竞争变的更为激烈。  </a:t>
            </a:r>
            <a:endParaRPr lang="zh-CN" altLang="en-US"/>
          </a:p>
        </p:txBody>
      </p:sp>
      <p:pic>
        <p:nvPicPr>
          <p:cNvPr id="58370" name="图片 700428" descr="20090127010006208"/>
          <p:cNvPicPr>
            <a:picLocks noChangeAspect="1"/>
          </p:cNvPicPr>
          <p:nvPr/>
        </p:nvPicPr>
        <p:blipFill>
          <a:blip r:embed="rId1"/>
          <a:stretch>
            <a:fillRect/>
          </a:stretch>
        </p:blipFill>
        <p:spPr>
          <a:xfrm>
            <a:off x="6443980" y="1819910"/>
            <a:ext cx="2376488" cy="1884363"/>
          </a:xfrm>
          <a:prstGeom prst="rect">
            <a:avLst/>
          </a:prstGeom>
          <a:noFill/>
          <a:ln w="9525">
            <a:noFill/>
          </a:ln>
        </p:spPr>
      </p:pic>
      <p:pic>
        <p:nvPicPr>
          <p:cNvPr id="58369" name="图片 700426" descr="2"/>
          <p:cNvPicPr>
            <a:picLocks noChangeAspect="1"/>
          </p:cNvPicPr>
          <p:nvPr/>
        </p:nvPicPr>
        <p:blipFill>
          <a:blip r:embed="rId2"/>
          <a:stretch>
            <a:fillRect/>
          </a:stretch>
        </p:blipFill>
        <p:spPr>
          <a:xfrm>
            <a:off x="6443980" y="3936048"/>
            <a:ext cx="2376488" cy="1865312"/>
          </a:xfrm>
          <a:prstGeom prst="rect">
            <a:avLst/>
          </a:prstGeom>
          <a:noFill/>
          <a:ln w="952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FF0000"/>
                </a:solidFill>
              </a:rPr>
              <a:t>第六章 </a:t>
            </a:r>
            <a:r>
              <a:rPr lang="en-US" altLang="zh-CN">
                <a:solidFill>
                  <a:srgbClr val="FF0000"/>
                </a:solidFill>
              </a:rPr>
              <a:t>“</a:t>
            </a:r>
            <a:r>
              <a:rPr lang="zh-CN" altLang="en-US">
                <a:sym typeface="+mn-ea"/>
              </a:rPr>
              <a:t>三个代表</a:t>
            </a:r>
            <a:r>
              <a:rPr lang="en-US" altLang="zh-CN">
                <a:solidFill>
                  <a:srgbClr val="FF0000"/>
                </a:solidFill>
              </a:rPr>
              <a:t>”</a:t>
            </a:r>
            <a:r>
              <a:rPr lang="zh-CN" altLang="en-US">
                <a:solidFill>
                  <a:srgbClr val="FF0000"/>
                </a:solidFill>
              </a:rPr>
              <a:t>重要思想</a:t>
            </a:r>
            <a:endParaRPr lang="zh-CN" altLang="en-US">
              <a:solidFill>
                <a:srgbClr val="FF0000"/>
              </a:solidFill>
            </a:endParaRPr>
          </a:p>
        </p:txBody>
      </p:sp>
      <p:pic>
        <p:nvPicPr>
          <p:cNvPr id="8194" name="图片 608270" descr="82-11052G4550150"/>
          <p:cNvPicPr>
            <a:picLocks noChangeAspect="1"/>
          </p:cNvPicPr>
          <p:nvPr/>
        </p:nvPicPr>
        <p:blipFill>
          <a:blip r:embed="rId1"/>
          <a:srcRect b="9672"/>
          <a:stretch>
            <a:fillRect/>
          </a:stretch>
        </p:blipFill>
        <p:spPr>
          <a:xfrm>
            <a:off x="1431925" y="2818130"/>
            <a:ext cx="6581775" cy="2900680"/>
          </a:xfrm>
          <a:prstGeom prst="rect">
            <a:avLst/>
          </a:prstGeom>
          <a:noFill/>
          <a:ln w="9525">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5120" y="1424305"/>
            <a:ext cx="4993640" cy="4822190"/>
          </a:xfrm>
        </p:spPr>
        <p:txBody>
          <a:bodyPr/>
          <a:p>
            <a:pPr marL="0" indent="0">
              <a:lnSpc>
                <a:spcPct val="180000"/>
              </a:lnSpc>
              <a:buNone/>
            </a:pPr>
            <a:r>
              <a:rPr lang="en-US" altLang="zh-CN"/>
              <a:t>        </a:t>
            </a:r>
            <a:r>
              <a:rPr lang="zh-CN" altLang="en-US"/>
              <a:t>在科学技术飞速发展并向生产力迅速转化的今天，综合国力的竞争实质上就是科学技术的竞争。世界经济的竞争越来越多地表现为物化在商品中的技术水平的竞争。现代战争在某种程度上已经表现为高科技的较量。   </a:t>
            </a:r>
            <a:endParaRPr lang="zh-CN" altLang="en-US"/>
          </a:p>
        </p:txBody>
      </p:sp>
      <p:pic>
        <p:nvPicPr>
          <p:cNvPr id="5" name="图片 4"/>
          <p:cNvPicPr>
            <a:picLocks noChangeAspect="1"/>
          </p:cNvPicPr>
          <p:nvPr/>
        </p:nvPicPr>
        <p:blipFill>
          <a:blip r:embed="rId1"/>
          <a:stretch>
            <a:fillRect/>
          </a:stretch>
        </p:blipFill>
        <p:spPr>
          <a:xfrm>
            <a:off x="5608320" y="2322830"/>
            <a:ext cx="3221355" cy="194945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图片 709637" descr="1239856060UNPxDPjf"/>
          <p:cNvPicPr>
            <a:picLocks noChangeAspect="1"/>
          </p:cNvPicPr>
          <p:nvPr/>
        </p:nvPicPr>
        <p:blipFill>
          <a:blip r:embed="rId1"/>
          <a:stretch>
            <a:fillRect/>
          </a:stretch>
        </p:blipFill>
        <p:spPr>
          <a:xfrm>
            <a:off x="6685915" y="1282700"/>
            <a:ext cx="2444750" cy="2089150"/>
          </a:xfrm>
          <a:prstGeom prst="rect">
            <a:avLst/>
          </a:prstGeom>
          <a:noFill/>
          <a:ln w="9525">
            <a:noFill/>
          </a:ln>
        </p:spPr>
      </p:pic>
      <p:sp>
        <p:nvSpPr>
          <p:cNvPr id="61442" name="圆角矩形 4"/>
          <p:cNvSpPr/>
          <p:nvPr/>
        </p:nvSpPr>
        <p:spPr>
          <a:xfrm>
            <a:off x="395288" y="1282700"/>
            <a:ext cx="6121400" cy="2159000"/>
          </a:xfrm>
          <a:prstGeom prst="roundRect">
            <a:avLst>
              <a:gd name="adj" fmla="val 7366"/>
            </a:avLst>
          </a:prstGeom>
          <a:solidFill>
            <a:srgbClr val="FFFFCC"/>
          </a:solidFill>
          <a:ln w="76200" cap="flat" cmpd="sng">
            <a:solidFill>
              <a:srgbClr val="ADADEB"/>
            </a:solidFill>
            <a:prstDash val="solid"/>
            <a:round/>
            <a:headEnd type="none" w="med" len="med"/>
            <a:tailEnd type="none" w="med" len="med"/>
          </a:ln>
        </p:spPr>
        <p:txBody>
          <a:bodyPr vert="eaVert" anchor="t"/>
          <a:p>
            <a:pPr>
              <a:lnSpc>
                <a:spcPct val="125000"/>
              </a:lnSpc>
            </a:pPr>
            <a:r>
              <a:rPr lang="en-US" altLang="zh-CN" b="1" dirty="0">
                <a:solidFill>
                  <a:srgbClr val="3333FF"/>
                </a:solidFill>
                <a:latin typeface="Arial" panose="020B0604020202020204" pitchFamily="34" charset="0"/>
                <a:ea typeface="楷体_GB2312" pitchFamily="49" charset="-122"/>
              </a:rPr>
              <a:t>   </a:t>
            </a:r>
            <a:r>
              <a:rPr lang="zh-CN" altLang="en-US" b="1" dirty="0">
                <a:solidFill>
                  <a:srgbClr val="3333FF"/>
                </a:solidFill>
                <a:latin typeface="楷体" panose="02010609060101010101" charset="-122"/>
                <a:ea typeface="楷体" panose="02010609060101010101" charset="-122"/>
              </a:rPr>
              <a:t>当今世界，以信息技术为主要标志的科技进步日新月异，高科技成果向现实生产力的转化越来越快，初见端倪的知识经济预示人类的经济社会生活将发生新的巨大变化。世界各国都在抓紧制定面向新世纪的发展战略，争先抢占科技、产业和经济的制高点。面对这个态势，我们必须顺应潮流，乘势而上。</a:t>
            </a:r>
            <a:endParaRPr lang="zh-CN" altLang="en-US" b="1" dirty="0">
              <a:solidFill>
                <a:srgbClr val="3333FF"/>
              </a:solidFill>
              <a:latin typeface="楷体" panose="02010609060101010101" charset="-122"/>
              <a:ea typeface="楷体" panose="02010609060101010101" charset="-122"/>
            </a:endParaRPr>
          </a:p>
        </p:txBody>
      </p:sp>
      <p:sp>
        <p:nvSpPr>
          <p:cNvPr id="61451" name="文本占位符 709634"/>
          <p:cNvSpPr>
            <a:spLocks noGrp="1"/>
          </p:cNvSpPr>
          <p:nvPr>
            <p:ph idx="1"/>
          </p:nvPr>
        </p:nvSpPr>
        <p:spPr>
          <a:xfrm>
            <a:off x="395605" y="3573145"/>
            <a:ext cx="4537075" cy="2736850"/>
          </a:xfrm>
          <a:solidFill>
            <a:srgbClr val="CCFFCC"/>
          </a:solidFill>
        </p:spPr>
        <p:txBody>
          <a:bodyPr anchor="t"/>
          <a:p>
            <a:pPr marL="0" indent="0">
              <a:lnSpc>
                <a:spcPct val="125000"/>
              </a:lnSpc>
              <a:buNone/>
            </a:pPr>
            <a:r>
              <a:rPr lang="en-US" altLang="zh-CN" sz="2000" b="1" dirty="0">
                <a:solidFill>
                  <a:srgbClr val="FF0000"/>
                </a:solidFill>
                <a:latin typeface="幼圆" pitchFamily="49" charset="-122"/>
                <a:ea typeface="幼圆" pitchFamily="49" charset="-122"/>
              </a:rPr>
              <a:t>20</a:t>
            </a:r>
            <a:r>
              <a:rPr lang="zh-CN" altLang="en-US" sz="2000" b="1" dirty="0">
                <a:solidFill>
                  <a:srgbClr val="FF0000"/>
                </a:solidFill>
                <a:latin typeface="幼圆" pitchFamily="49" charset="-122"/>
                <a:ea typeface="幼圆" pitchFamily="49" charset="-122"/>
              </a:rPr>
              <a:t>世纪</a:t>
            </a:r>
            <a:r>
              <a:rPr lang="en-US" altLang="zh-CN" sz="2000" b="1" dirty="0">
                <a:solidFill>
                  <a:srgbClr val="FF0000"/>
                </a:solidFill>
                <a:latin typeface="幼圆" pitchFamily="49" charset="-122"/>
                <a:ea typeface="幼圆" pitchFamily="49" charset="-122"/>
              </a:rPr>
              <a:t>90</a:t>
            </a:r>
            <a:r>
              <a:rPr lang="zh-CN" altLang="en-US" sz="2000" b="1" dirty="0">
                <a:solidFill>
                  <a:srgbClr val="FF0000"/>
                </a:solidFill>
                <a:latin typeface="幼圆" pitchFamily="49" charset="-122"/>
                <a:ea typeface="幼圆" pitchFamily="49" charset="-122"/>
              </a:rPr>
              <a:t>年代初联合国的研究机构提出 </a:t>
            </a:r>
            <a:endParaRPr lang="zh-CN" altLang="en-US" sz="2000" b="1" dirty="0">
              <a:solidFill>
                <a:srgbClr val="FF0000"/>
              </a:solidFill>
              <a:latin typeface="幼圆" pitchFamily="49" charset="-122"/>
              <a:ea typeface="幼圆" pitchFamily="49" charset="-122"/>
            </a:endParaRPr>
          </a:p>
          <a:p>
            <a:pPr marL="0" indent="0">
              <a:lnSpc>
                <a:spcPct val="125000"/>
              </a:lnSpc>
              <a:spcBef>
                <a:spcPct val="0"/>
              </a:spcBef>
              <a:buNone/>
            </a:pPr>
            <a:r>
              <a:rPr lang="zh-CN" altLang="en-US" sz="1800" b="1" dirty="0">
                <a:solidFill>
                  <a:srgbClr val="0000FF"/>
                </a:solidFill>
                <a:latin typeface="楷体_GB2312" pitchFamily="49" charset="-122"/>
                <a:ea typeface="楷体_GB2312" pitchFamily="49" charset="-122"/>
              </a:rPr>
              <a:t>  </a:t>
            </a:r>
            <a:r>
              <a:rPr lang="en-US" altLang="zh-CN" sz="1800" b="1" dirty="0">
                <a:solidFill>
                  <a:srgbClr val="0000FF"/>
                </a:solidFill>
                <a:latin typeface="楷体" panose="02010609060101010101" charset="-122"/>
                <a:ea typeface="楷体" panose="02010609060101010101" charset="-122"/>
              </a:rPr>
              <a:t>1996</a:t>
            </a:r>
            <a:r>
              <a:rPr lang="zh-CN" altLang="en-US" sz="1800" b="1" dirty="0">
                <a:solidFill>
                  <a:srgbClr val="0000FF"/>
                </a:solidFill>
                <a:latin typeface="楷体" panose="02010609060101010101" charset="-122"/>
                <a:ea typeface="楷体" panose="02010609060101010101" charset="-122"/>
              </a:rPr>
              <a:t>，世界经济合作与发展组织：</a:t>
            </a:r>
            <a:r>
              <a:rPr lang="en-US" altLang="zh-CN" sz="1800" b="1" dirty="0">
                <a:solidFill>
                  <a:srgbClr val="0000FF"/>
                </a:solidFill>
                <a:latin typeface="楷体" panose="02010609060101010101" charset="-122"/>
                <a:ea typeface="楷体" panose="02010609060101010101" charset="-122"/>
              </a:rPr>
              <a:t>《</a:t>
            </a:r>
            <a:r>
              <a:rPr lang="zh-CN" altLang="en-US" sz="1800" b="1" dirty="0">
                <a:solidFill>
                  <a:srgbClr val="0000FF"/>
                </a:solidFill>
                <a:latin typeface="楷体" panose="02010609060101010101" charset="-122"/>
                <a:ea typeface="楷体" panose="02010609060101010101" charset="-122"/>
              </a:rPr>
              <a:t>以知识为基础的经济</a:t>
            </a:r>
            <a:r>
              <a:rPr lang="en-US" altLang="zh-CN" sz="1800" b="1">
                <a:solidFill>
                  <a:srgbClr val="0000FF"/>
                </a:solidFill>
                <a:latin typeface="楷体" panose="02010609060101010101" charset="-122"/>
                <a:ea typeface="楷体" panose="02010609060101010101" charset="-122"/>
              </a:rPr>
              <a:t>》</a:t>
            </a:r>
            <a:r>
              <a:rPr lang="zh-CN" altLang="en-US" sz="1800" b="1">
                <a:solidFill>
                  <a:srgbClr val="0000FF"/>
                </a:solidFill>
                <a:latin typeface="楷体" panose="02010609060101010101" charset="-122"/>
                <a:ea typeface="楷体" panose="02010609060101010101" charset="-122"/>
              </a:rPr>
              <a:t>，</a:t>
            </a:r>
            <a:r>
              <a:rPr lang="zh-CN" altLang="en-US" sz="1800" b="1" dirty="0">
                <a:solidFill>
                  <a:srgbClr val="0000FF"/>
                </a:solidFill>
                <a:latin typeface="楷体" panose="02010609060101010101" charset="-122"/>
                <a:ea typeface="楷体" panose="02010609060101010101" charset="-122"/>
              </a:rPr>
              <a:t>知识作为蕴含在人（人力资本）和技术中的重要成分，向来是经济发展的核心。但是，只是到了最近几年，知识的重要性在增长，对知识重要性的认识在深化。 </a:t>
            </a:r>
            <a:endParaRPr lang="zh-CN" altLang="en-US" sz="1800" b="1" dirty="0">
              <a:solidFill>
                <a:srgbClr val="0000FF"/>
              </a:solidFill>
              <a:latin typeface="楷体" panose="02010609060101010101" charset="-122"/>
              <a:ea typeface="楷体" panose="02010609060101010101" charset="-122"/>
            </a:endParaRPr>
          </a:p>
        </p:txBody>
      </p:sp>
      <p:pic>
        <p:nvPicPr>
          <p:cNvPr id="61452" name="图片 709635" descr="1_2-1-13-630_2003071810559">
            <a:hlinkClick r:id="rId2"/>
          </p:cNvPr>
          <p:cNvPicPr>
            <a:picLocks noChangeAspect="1"/>
          </p:cNvPicPr>
          <p:nvPr/>
        </p:nvPicPr>
        <p:blipFill>
          <a:blip r:embed="rId3"/>
          <a:stretch>
            <a:fillRect/>
          </a:stretch>
        </p:blipFill>
        <p:spPr>
          <a:xfrm>
            <a:off x="5057140" y="3587750"/>
            <a:ext cx="3323590" cy="2489200"/>
          </a:xfrm>
          <a:prstGeom prst="rect">
            <a:avLst/>
          </a:prstGeom>
          <a:noFill/>
          <a:ln w="9525">
            <a:noFill/>
          </a:ln>
        </p:spPr>
      </p:pic>
      <p:sp>
        <p:nvSpPr>
          <p:cNvPr id="61453" name="矩形 709638"/>
          <p:cNvSpPr/>
          <p:nvPr/>
        </p:nvSpPr>
        <p:spPr>
          <a:xfrm>
            <a:off x="8380413" y="3371850"/>
            <a:ext cx="611187" cy="3240088"/>
          </a:xfrm>
          <a:prstGeom prst="rect">
            <a:avLst/>
          </a:prstGeom>
          <a:noFill/>
          <a:ln w="9525">
            <a:noFill/>
          </a:ln>
        </p:spPr>
        <p:txBody>
          <a:bodyPr vert="eaVert" anchor="t">
            <a:spAutoFit/>
          </a:bodyPr>
          <a:p>
            <a:r>
              <a:rPr lang="zh-CN" altLang="en-US" sz="2800" b="1" dirty="0">
                <a:solidFill>
                  <a:srgbClr val="800080"/>
                </a:solidFill>
                <a:latin typeface="Arial" panose="020B0604020202020204" pitchFamily="34" charset="0"/>
                <a:ea typeface="黑体" panose="02010609060101010101" pitchFamily="2" charset="-122"/>
              </a:rPr>
              <a:t>知识经济初见端倪</a:t>
            </a:r>
            <a:endParaRPr lang="zh-CN" altLang="en-US" sz="2800" b="1" dirty="0">
              <a:solidFill>
                <a:srgbClr val="800080"/>
              </a:solidFill>
              <a:latin typeface="Arial" panose="020B0604020202020204" pitchFamily="34" charset="0"/>
              <a:ea typeface="黑体" panose="02010609060101010101" pitchFamily="2" charset="-122"/>
            </a:endParaRPr>
          </a:p>
        </p:txBody>
      </p:sp>
      <p:sp>
        <p:nvSpPr>
          <p:cNvPr id="709641" name="矩形 709640" descr="白色大理石"/>
          <p:cNvSpPr/>
          <p:nvPr/>
        </p:nvSpPr>
        <p:spPr>
          <a:xfrm>
            <a:off x="756285" y="6154738"/>
            <a:ext cx="5400675" cy="4572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迎接知识经济的新挑战</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11835"/>
          </a:xfrm>
        </p:spPr>
        <p:txBody>
          <a:bodyPr/>
          <a:p>
            <a:pPr algn="l"/>
            <a:r>
              <a:rPr lang="zh-CN" altLang="en-US"/>
              <a:t>（二）科学判断党的历史方位和总结历史经验</a:t>
            </a:r>
            <a:endParaRPr lang="zh-CN" altLang="en-US"/>
          </a:p>
        </p:txBody>
      </p:sp>
      <p:sp>
        <p:nvSpPr>
          <p:cNvPr id="3" name="内容占位符 2"/>
          <p:cNvSpPr>
            <a:spLocks noGrp="1"/>
          </p:cNvSpPr>
          <p:nvPr>
            <p:ph idx="1"/>
          </p:nvPr>
        </p:nvSpPr>
        <p:spPr>
          <a:xfrm>
            <a:off x="464185" y="2132965"/>
            <a:ext cx="5607050" cy="3569335"/>
          </a:xfrm>
        </p:spPr>
        <p:txBody>
          <a:bodyPr/>
          <a:p>
            <a:pPr marL="0" indent="0">
              <a:lnSpc>
                <a:spcPct val="140000"/>
              </a:lnSpc>
              <a:buNone/>
            </a:pPr>
            <a:r>
              <a:rPr lang="en-US" altLang="zh-CN"/>
              <a:t>       </a:t>
            </a:r>
            <a:r>
              <a:rPr lang="zh-CN" altLang="en-US"/>
              <a:t>我们党经历革命、建设和改革，已经从领导人民为夺取全国政权而奋斗的党，成为领导人民掌握全国政权并长期执政的党；已经从受到外部封锁和实行计划经济条件下领导国家建设的党，成为对外开放和发展社会主义市场经济条件下领导国家建设的党。</a:t>
            </a:r>
            <a:endParaRPr lang="zh-CN" altLang="en-US"/>
          </a:p>
        </p:txBody>
      </p:sp>
      <p:pic>
        <p:nvPicPr>
          <p:cNvPr id="62473" name="图片 538628" descr="img354955_1"/>
          <p:cNvPicPr>
            <a:picLocks noChangeAspect="1"/>
          </p:cNvPicPr>
          <p:nvPr/>
        </p:nvPicPr>
        <p:blipFill>
          <a:blip r:embed="rId1"/>
          <a:stretch>
            <a:fillRect/>
          </a:stretch>
        </p:blipFill>
        <p:spPr>
          <a:xfrm>
            <a:off x="6071235" y="2380298"/>
            <a:ext cx="2736850" cy="2592387"/>
          </a:xfrm>
          <a:prstGeom prst="rect">
            <a:avLst/>
          </a:prstGeom>
          <a:noFill/>
          <a:ln w="9525">
            <a:noFill/>
          </a:ln>
        </p:spPr>
      </p:pic>
      <p:sp>
        <p:nvSpPr>
          <p:cNvPr id="62474" name="文本框 538625"/>
          <p:cNvSpPr txBox="1"/>
          <p:nvPr/>
        </p:nvSpPr>
        <p:spPr>
          <a:xfrm>
            <a:off x="4817110" y="5449253"/>
            <a:ext cx="3990975" cy="1244600"/>
          </a:xfrm>
          <a:prstGeom prst="rect">
            <a:avLst/>
          </a:prstGeom>
          <a:solidFill>
            <a:srgbClr val="CCFFFF"/>
          </a:solidFill>
          <a:ln w="19050" cap="flat" cmpd="sng">
            <a:noFill/>
            <a:prstDash val="solid"/>
            <a:miter/>
            <a:headEnd type="none" w="med" len="med"/>
            <a:tailEnd type="none" w="med" len="med"/>
          </a:ln>
        </p:spPr>
        <p:txBody>
          <a:bodyPr wrap="square" anchor="t">
            <a:spAutoFit/>
          </a:bodyPr>
          <a:p>
            <a:pPr>
              <a:lnSpc>
                <a:spcPct val="125000"/>
              </a:lnSpc>
            </a:pPr>
            <a:r>
              <a:rPr lang="en-US" altLang="zh-CN" sz="2000" b="1" dirty="0">
                <a:solidFill>
                  <a:srgbClr val="0000FF"/>
                </a:solidFill>
                <a:latin typeface="华文行楷" pitchFamily="2" charset="-122"/>
                <a:ea typeface="华文行楷" pitchFamily="2" charset="-122"/>
              </a:rPr>
              <a:t>    </a:t>
            </a:r>
            <a:r>
              <a:rPr lang="zh-CN" altLang="en-US" sz="2000" b="1" dirty="0">
                <a:solidFill>
                  <a:srgbClr val="FF0000"/>
                </a:solidFill>
                <a:latin typeface="幼圆" pitchFamily="49" charset="-122"/>
                <a:ea typeface="幼圆" pitchFamily="49" charset="-122"/>
              </a:rPr>
              <a:t>党所处的地位和环境、党所肩负的历史任务、党的自身状况，都发生了新的重大变化。</a:t>
            </a:r>
            <a:r>
              <a:rPr lang="zh-CN" altLang="en-US" sz="2000" b="1" dirty="0">
                <a:solidFill>
                  <a:srgbClr val="FF0000"/>
                </a:solidFill>
                <a:latin typeface="幼圆" pitchFamily="49" charset="-122"/>
                <a:ea typeface="幼圆" pitchFamily="49" charset="-122"/>
                <a:sym typeface="宋体" panose="02010600030101010101" pitchFamily="2" charset="-122"/>
              </a:rPr>
              <a:t> </a:t>
            </a:r>
            <a:endParaRPr lang="zh-CN" altLang="en-US" sz="2000" b="1" dirty="0">
              <a:solidFill>
                <a:srgbClr val="FF0000"/>
              </a:solidFill>
              <a:latin typeface="幼圆" pitchFamily="49" charset="-122"/>
              <a:ea typeface="幼圆" pitchFamily="49" charset="-122"/>
              <a:sym typeface="宋体" panose="02010600030101010101" pitchFamily="2" charset="-122"/>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7" name="圆角矩形 6"/>
          <p:cNvSpPr/>
          <p:nvPr/>
        </p:nvSpPr>
        <p:spPr>
          <a:xfrm>
            <a:off x="4667250" y="4310698"/>
            <a:ext cx="3778250" cy="1408112"/>
          </a:xfrm>
          <a:prstGeom prst="roundRect">
            <a:avLst>
              <a:gd name="adj" fmla="val 16667"/>
            </a:avLst>
          </a:prstGeom>
          <a:solidFill>
            <a:srgbClr val="FFFFCC"/>
          </a:solidFill>
          <a:ln w="28575" cap="flat" cmpd="sng">
            <a:solidFill>
              <a:srgbClr val="FF00FF"/>
            </a:solidFill>
            <a:prstDash val="solid"/>
            <a:round/>
            <a:headEnd type="none" w="med" len="med"/>
            <a:tailEnd type="none" w="med" len="med"/>
          </a:ln>
        </p:spPr>
        <p:txBody>
          <a:bodyPr anchor="t"/>
          <a:p>
            <a:pPr>
              <a:lnSpc>
                <a:spcPct val="125000"/>
              </a:lnSpc>
            </a:pPr>
            <a:r>
              <a:rPr lang="en-US" altLang="zh-CN" b="1" dirty="0">
                <a:solidFill>
                  <a:srgbClr val="0000FF"/>
                </a:solidFill>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在一些党员干部中，还存在着不同程度的思想僵化、信念动摇、道德滑坡、组织涣散和腐败现象</a:t>
            </a:r>
            <a:r>
              <a:rPr lang="zh-CN" altLang="en-US" sz="2000" b="1" dirty="0">
                <a:solidFill>
                  <a:srgbClr val="0000FF"/>
                </a:solidFill>
                <a:latin typeface="楷体" panose="02010609060101010101" charset="-122"/>
                <a:ea typeface="楷体" panose="02010609060101010101" charset="-122"/>
              </a:rPr>
              <a:t>。</a:t>
            </a:r>
            <a:endParaRPr lang="zh-CN" altLang="en-US" sz="2000" b="1" dirty="0">
              <a:solidFill>
                <a:srgbClr val="0000FF"/>
              </a:solidFill>
              <a:latin typeface="楷体" panose="02010609060101010101" charset="-122"/>
              <a:ea typeface="楷体" panose="02010609060101010101" charset="-122"/>
            </a:endParaRPr>
          </a:p>
        </p:txBody>
      </p:sp>
      <p:pic>
        <p:nvPicPr>
          <p:cNvPr id="63498" name="图片 1"/>
          <p:cNvPicPr>
            <a:picLocks noChangeAspect="1"/>
          </p:cNvPicPr>
          <p:nvPr/>
        </p:nvPicPr>
        <p:blipFill>
          <a:blip r:embed="rId1"/>
          <a:stretch>
            <a:fillRect/>
          </a:stretch>
        </p:blipFill>
        <p:spPr>
          <a:xfrm>
            <a:off x="4541838" y="1205865"/>
            <a:ext cx="3903662" cy="2763838"/>
          </a:xfrm>
          <a:prstGeom prst="rect">
            <a:avLst/>
          </a:prstGeom>
          <a:noFill/>
          <a:ln w="9525">
            <a:noFill/>
          </a:ln>
        </p:spPr>
      </p:pic>
      <p:pic>
        <p:nvPicPr>
          <p:cNvPr id="63499" name="图片 5"/>
          <p:cNvPicPr>
            <a:picLocks noChangeAspect="1"/>
          </p:cNvPicPr>
          <p:nvPr/>
        </p:nvPicPr>
        <p:blipFill>
          <a:blip r:embed="rId2"/>
          <a:stretch>
            <a:fillRect/>
          </a:stretch>
        </p:blipFill>
        <p:spPr>
          <a:xfrm>
            <a:off x="666750" y="4129405"/>
            <a:ext cx="3354388" cy="2455863"/>
          </a:xfrm>
          <a:prstGeom prst="rect">
            <a:avLst/>
          </a:prstGeom>
          <a:noFill/>
          <a:ln w="9525">
            <a:noFill/>
          </a:ln>
        </p:spPr>
      </p:pic>
      <p:pic>
        <p:nvPicPr>
          <p:cNvPr id="4" name="图片 754692" descr="48074_7842_40b55859cf1c87e"/>
          <p:cNvPicPr>
            <a:picLocks noChangeAspect="1"/>
          </p:cNvPicPr>
          <p:nvPr/>
        </p:nvPicPr>
        <p:blipFill>
          <a:blip r:embed="rId3"/>
          <a:stretch>
            <a:fillRect/>
          </a:stretch>
        </p:blipFill>
        <p:spPr>
          <a:xfrm>
            <a:off x="666750" y="1219200"/>
            <a:ext cx="3354070" cy="2738120"/>
          </a:xfrm>
          <a:prstGeom prst="rect">
            <a:avLst/>
          </a:prstGeom>
          <a:noFill/>
          <a:ln w="9525">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21" name="圆角矩形 6"/>
          <p:cNvSpPr/>
          <p:nvPr/>
        </p:nvSpPr>
        <p:spPr>
          <a:xfrm>
            <a:off x="4568508" y="4975860"/>
            <a:ext cx="3778250" cy="973138"/>
          </a:xfrm>
          <a:prstGeom prst="roundRect">
            <a:avLst>
              <a:gd name="adj" fmla="val 16667"/>
            </a:avLst>
          </a:prstGeom>
          <a:solidFill>
            <a:srgbClr val="FFFFCC"/>
          </a:solidFill>
          <a:ln w="28575" cap="flat" cmpd="sng">
            <a:solidFill>
              <a:srgbClr val="FF00FF"/>
            </a:solidFill>
            <a:prstDash val="solid"/>
            <a:round/>
            <a:headEnd type="none" w="med" len="med"/>
            <a:tailEnd type="none" w="med" len="med"/>
          </a:ln>
        </p:spPr>
        <p:txBody>
          <a:bodyPr anchor="t"/>
          <a:p>
            <a:pPr>
              <a:lnSpc>
                <a:spcPct val="125000"/>
              </a:lnSpc>
            </a:pPr>
            <a:r>
              <a:rPr lang="en-US" altLang="zh-CN" b="1" dirty="0">
                <a:solidFill>
                  <a:srgbClr val="0000FF"/>
                </a:solidFill>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在党员领导干部中违法乱纪、腐化堕落案件时有发生</a:t>
            </a:r>
            <a:r>
              <a:rPr lang="zh-CN" altLang="en-US" sz="2000" b="1" dirty="0">
                <a:solidFill>
                  <a:srgbClr val="0000FF"/>
                </a:solidFill>
                <a:latin typeface="楷体" panose="02010609060101010101" charset="-122"/>
                <a:ea typeface="楷体" panose="02010609060101010101" charset="-122"/>
              </a:rPr>
              <a:t>。</a:t>
            </a:r>
            <a:endParaRPr lang="zh-CN" altLang="en-US" sz="2000" b="1" dirty="0">
              <a:solidFill>
                <a:srgbClr val="0000FF"/>
              </a:solidFill>
              <a:latin typeface="楷体" panose="02010609060101010101" charset="-122"/>
              <a:ea typeface="楷体" panose="02010609060101010101" charset="-122"/>
            </a:endParaRPr>
          </a:p>
        </p:txBody>
      </p:sp>
      <p:pic>
        <p:nvPicPr>
          <p:cNvPr id="64522" name="图片 6"/>
          <p:cNvPicPr>
            <a:picLocks noChangeAspect="1"/>
          </p:cNvPicPr>
          <p:nvPr/>
        </p:nvPicPr>
        <p:blipFill>
          <a:blip r:embed="rId1"/>
          <a:srcRect b="8812"/>
          <a:stretch>
            <a:fillRect/>
          </a:stretch>
        </p:blipFill>
        <p:spPr>
          <a:xfrm>
            <a:off x="288608" y="3863023"/>
            <a:ext cx="3649662" cy="2497137"/>
          </a:xfrm>
          <a:prstGeom prst="rect">
            <a:avLst/>
          </a:prstGeom>
          <a:noFill/>
          <a:ln w="9525">
            <a:noFill/>
          </a:ln>
        </p:spPr>
      </p:pic>
      <p:pic>
        <p:nvPicPr>
          <p:cNvPr id="64523" name="图片 7"/>
          <p:cNvPicPr>
            <a:picLocks noChangeAspect="1"/>
          </p:cNvPicPr>
          <p:nvPr/>
        </p:nvPicPr>
        <p:blipFill>
          <a:blip r:embed="rId2"/>
          <a:stretch>
            <a:fillRect/>
          </a:stretch>
        </p:blipFill>
        <p:spPr>
          <a:xfrm>
            <a:off x="147955" y="1224915"/>
            <a:ext cx="3790315" cy="2490470"/>
          </a:xfrm>
          <a:prstGeom prst="rect">
            <a:avLst/>
          </a:prstGeom>
          <a:noFill/>
          <a:ln w="9525">
            <a:noFill/>
          </a:ln>
        </p:spPr>
      </p:pic>
      <p:sp>
        <p:nvSpPr>
          <p:cNvPr id="9" name="文本框 8"/>
          <p:cNvSpPr txBox="1"/>
          <p:nvPr/>
        </p:nvSpPr>
        <p:spPr>
          <a:xfrm>
            <a:off x="4056380" y="1427480"/>
            <a:ext cx="4803140" cy="3476625"/>
          </a:xfrm>
          <a:prstGeom prst="rect">
            <a:avLst/>
          </a:prstGeom>
          <a:solidFill>
            <a:schemeClr val="accent3">
              <a:lumMod val="95000"/>
            </a:schemeClr>
          </a:solidFill>
        </p:spPr>
        <p:txBody>
          <a:bodyPr wrap="square" rtlCol="0" anchor="t">
            <a:spAutoFit/>
          </a:bodyPr>
          <a:p>
            <a:pPr>
              <a:lnSpc>
                <a:spcPct val="110000"/>
              </a:lnSpc>
            </a:pPr>
            <a:r>
              <a:rPr lang="en-US" altLang="zh-CN" sz="2000" noProof="1">
                <a:solidFill>
                  <a:schemeClr val="tx1"/>
                </a:solidFill>
                <a:latin typeface="楷体" panose="02010609060101010101" charset="-122"/>
                <a:ea typeface="楷体" panose="02010609060101010101" charset="-122"/>
                <a:cs typeface="楷体" panose="02010609060101010101" charset="-122"/>
              </a:rPr>
              <a:t>    </a:t>
            </a:r>
            <a:r>
              <a:rPr lang="zh-CN" altLang="en-US" sz="2000" noProof="1">
                <a:solidFill>
                  <a:schemeClr val="tx1"/>
                </a:solidFill>
                <a:latin typeface="楷体" panose="02010609060101010101" charset="-122"/>
                <a:ea typeface="楷体" panose="02010609060101010101" charset="-122"/>
                <a:cs typeface="楷体" panose="02010609060101010101" charset="-122"/>
              </a:rPr>
              <a:t>上世纪90年代，因巨额受贿引起全国震动，一审死刑、二审判死缓的泰安市原市委书记胡建学，醉心于迷信，经常请“大师”测算“前途”。一个“大师”说，胡建学有当副总理的命，只是还缺一座“桥”。胡建学竟下令国道改线，莫名其妙地穿越一座水库，在水库上修一座大桥，以完成“功德”。并将其命名为“岱湖桥”。他事发入狱后，老百姓给大桥改名“逮胡桥”。</a:t>
            </a:r>
            <a:endParaRPr lang="zh-CN" altLang="en-US" sz="2000" noProof="1">
              <a:solidFill>
                <a:schemeClr val="tx1"/>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7" name="图片 790532" descr="200973131907533">
            <a:hlinkClick r:id="rId1"/>
          </p:cNvPr>
          <p:cNvPicPr>
            <a:picLocks noChangeAspect="1"/>
          </p:cNvPicPr>
          <p:nvPr/>
        </p:nvPicPr>
        <p:blipFill>
          <a:blip r:embed="rId2"/>
          <a:stretch>
            <a:fillRect/>
          </a:stretch>
        </p:blipFill>
        <p:spPr>
          <a:xfrm>
            <a:off x="2691130" y="1297305"/>
            <a:ext cx="2169795" cy="2094230"/>
          </a:xfrm>
          <a:prstGeom prst="rect">
            <a:avLst/>
          </a:prstGeom>
          <a:noFill/>
          <a:ln w="9525">
            <a:noFill/>
          </a:ln>
        </p:spPr>
      </p:pic>
      <p:pic>
        <p:nvPicPr>
          <p:cNvPr id="65538" name="图片 790535" descr="2833890065539834136"/>
          <p:cNvPicPr>
            <a:picLocks noChangeAspect="1"/>
          </p:cNvPicPr>
          <p:nvPr/>
        </p:nvPicPr>
        <p:blipFill>
          <a:blip r:embed="rId3"/>
          <a:stretch>
            <a:fillRect/>
          </a:stretch>
        </p:blipFill>
        <p:spPr>
          <a:xfrm>
            <a:off x="6016625" y="1246505"/>
            <a:ext cx="2752725" cy="3896360"/>
          </a:xfrm>
          <a:prstGeom prst="rect">
            <a:avLst/>
          </a:prstGeom>
          <a:noFill/>
          <a:ln w="9525">
            <a:noFill/>
          </a:ln>
        </p:spPr>
      </p:pic>
      <p:sp>
        <p:nvSpPr>
          <p:cNvPr id="65539" name="矩形 790537"/>
          <p:cNvSpPr/>
          <p:nvPr/>
        </p:nvSpPr>
        <p:spPr>
          <a:xfrm rot="5400000">
            <a:off x="260350" y="2035493"/>
            <a:ext cx="2195513" cy="617537"/>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2400">
                <a:solidFill>
                  <a:srgbClr val="CC0000"/>
                </a:solidFill>
                <a:latin typeface="宋体" panose="02010600030101010101" pitchFamily="2" charset="-122"/>
                <a:ea typeface="宋体" panose="02010600030101010101" pitchFamily="2" charset="-122"/>
              </a:rPr>
              <a:t>陈希同案</a:t>
            </a:r>
            <a:endParaRPr lang="zh-CN" altLang="en-US" sz="2400">
              <a:solidFill>
                <a:srgbClr val="CC0000"/>
              </a:solidFill>
              <a:latin typeface="宋体" panose="02010600030101010101" pitchFamily="2" charset="-122"/>
              <a:ea typeface="宋体" panose="02010600030101010101" pitchFamily="2" charset="-122"/>
            </a:endParaRPr>
          </a:p>
        </p:txBody>
      </p:sp>
      <p:sp>
        <p:nvSpPr>
          <p:cNvPr id="65540" name="矩形 5"/>
          <p:cNvSpPr/>
          <p:nvPr/>
        </p:nvSpPr>
        <p:spPr>
          <a:xfrm>
            <a:off x="6016308" y="5381625"/>
            <a:ext cx="3097212" cy="641350"/>
          </a:xfrm>
          <a:prstGeom prst="rect">
            <a:avLst/>
          </a:prstGeom>
          <a:solidFill>
            <a:srgbClr val="FFFFCC"/>
          </a:solidFill>
          <a:ln w="9525">
            <a:noFill/>
          </a:ln>
        </p:spPr>
        <p:txBody>
          <a:bodyPr anchor="t">
            <a:spAutoFit/>
          </a:bodyPr>
          <a:p>
            <a:r>
              <a:rPr lang="zh-CN" altLang="en-US" b="1" dirty="0">
                <a:solidFill>
                  <a:srgbClr val="960000"/>
                </a:solidFill>
                <a:latin typeface="华文新魏" pitchFamily="2" charset="-122"/>
                <a:ea typeface="华文新魏" pitchFamily="2" charset="-122"/>
              </a:rPr>
              <a:t>事发前为中共北京市委书记、中央政治局委员。</a:t>
            </a:r>
            <a:endParaRPr lang="zh-CN" altLang="en-US" dirty="0">
              <a:latin typeface="Arial" panose="020B0604020202020204" pitchFamily="34" charset="0"/>
              <a:ea typeface="宋体" panose="02010600030101010101" pitchFamily="2" charset="-122"/>
            </a:endParaRPr>
          </a:p>
        </p:txBody>
      </p:sp>
      <p:sp>
        <p:nvSpPr>
          <p:cNvPr id="65545" name="矩形 790533"/>
          <p:cNvSpPr/>
          <p:nvPr/>
        </p:nvSpPr>
        <p:spPr>
          <a:xfrm>
            <a:off x="440055" y="3532505"/>
            <a:ext cx="5445125" cy="3192145"/>
          </a:xfrm>
          <a:prstGeom prst="rect">
            <a:avLst/>
          </a:prstGeom>
          <a:solidFill>
            <a:srgbClr val="CCECFF"/>
          </a:solidFill>
          <a:ln w="38100">
            <a:noFill/>
          </a:ln>
        </p:spPr>
        <p:txBody>
          <a:bodyPr wrap="square" anchor="t">
            <a:spAutoFit/>
          </a:bodyPr>
          <a:p>
            <a:pPr>
              <a:lnSpc>
                <a:spcPct val="120000"/>
              </a:lnSpc>
            </a:pPr>
            <a:r>
              <a:rPr lang="en-US" altLang="zh-CN" sz="1400" b="1" dirty="0">
                <a:solidFill>
                  <a:srgbClr val="0000FF"/>
                </a:solidFill>
                <a:latin typeface="华文行楷" pitchFamily="2" charset="-122"/>
                <a:ea typeface="华文行楷" pitchFamily="2" charset="-122"/>
              </a:rPr>
              <a:t>  </a:t>
            </a:r>
            <a:r>
              <a:rPr lang="en-US" altLang="zh-CN" sz="1400" b="1" dirty="0">
                <a:solidFill>
                  <a:srgbClr val="CC3300"/>
                </a:solidFill>
                <a:latin typeface="幼圆" pitchFamily="49" charset="-122"/>
                <a:ea typeface="幼圆" pitchFamily="49" charset="-122"/>
              </a:rPr>
              <a:t>1995</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4</a:t>
            </a:r>
            <a:r>
              <a:rPr lang="zh-CN" altLang="en-US" sz="1400" b="1" dirty="0">
                <a:solidFill>
                  <a:srgbClr val="CC3300"/>
                </a:solidFill>
                <a:latin typeface="幼圆" pitchFamily="49" charset="-122"/>
                <a:ea typeface="幼圆" pitchFamily="49" charset="-122"/>
              </a:rPr>
              <a:t>月，陈希同因王宝森案件引咎辞职。 </a:t>
            </a:r>
            <a:endParaRPr lang="zh-CN" altLang="en-US" sz="1400" b="1" dirty="0">
              <a:solidFill>
                <a:srgbClr val="CC3300"/>
              </a:solidFill>
              <a:latin typeface="幼圆" pitchFamily="49" charset="-122"/>
              <a:ea typeface="幼圆" pitchFamily="49" charset="-122"/>
            </a:endParaRPr>
          </a:p>
          <a:p>
            <a:pPr>
              <a:lnSpc>
                <a:spcPct val="120000"/>
              </a:lnSpc>
            </a:pPr>
            <a:r>
              <a:rPr lang="zh-CN" altLang="en-US" sz="1400" b="1" dirty="0">
                <a:solidFill>
                  <a:srgbClr val="CC3300"/>
                </a:solidFill>
                <a:latin typeface="幼圆" pitchFamily="49" charset="-122"/>
                <a:ea typeface="幼圆" pitchFamily="49" charset="-122"/>
              </a:rPr>
              <a:t> </a:t>
            </a:r>
            <a:r>
              <a:rPr lang="en-US" altLang="zh-CN" sz="1400" b="1" dirty="0">
                <a:solidFill>
                  <a:srgbClr val="CC3300"/>
                </a:solidFill>
                <a:latin typeface="幼圆" pitchFamily="49" charset="-122"/>
                <a:ea typeface="幼圆" pitchFamily="49" charset="-122"/>
              </a:rPr>
              <a:t>1995</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9</a:t>
            </a:r>
            <a:r>
              <a:rPr lang="zh-CN" altLang="en-US" sz="1400" b="1" dirty="0">
                <a:solidFill>
                  <a:srgbClr val="CC3300"/>
                </a:solidFill>
                <a:latin typeface="幼圆" pitchFamily="49" charset="-122"/>
                <a:ea typeface="幼圆" pitchFamily="49" charset="-122"/>
              </a:rPr>
              <a:t>月，中共中央十四届五中全会做出决定，将陈希同清除出政治局和中央委员会，保留党籍以观后效。对其经济问题，继续进行审查。 </a:t>
            </a:r>
            <a:endParaRPr lang="zh-CN" altLang="en-US" sz="1400" b="1" dirty="0">
              <a:solidFill>
                <a:srgbClr val="CC3300"/>
              </a:solidFill>
              <a:latin typeface="幼圆" pitchFamily="49" charset="-122"/>
              <a:ea typeface="幼圆" pitchFamily="49" charset="-122"/>
            </a:endParaRPr>
          </a:p>
          <a:p>
            <a:pPr>
              <a:lnSpc>
                <a:spcPct val="120000"/>
              </a:lnSpc>
            </a:pPr>
            <a:r>
              <a:rPr lang="zh-CN" altLang="en-US" sz="1400" b="1" dirty="0">
                <a:solidFill>
                  <a:srgbClr val="CC3300"/>
                </a:solidFill>
                <a:latin typeface="幼圆" pitchFamily="49" charset="-122"/>
                <a:ea typeface="幼圆" pitchFamily="49" charset="-122"/>
              </a:rPr>
              <a:t>　</a:t>
            </a:r>
            <a:r>
              <a:rPr lang="en-US" altLang="zh-CN" sz="1400" b="1" dirty="0">
                <a:solidFill>
                  <a:srgbClr val="CC3300"/>
                </a:solidFill>
                <a:latin typeface="幼圆" pitchFamily="49" charset="-122"/>
                <a:ea typeface="幼圆" pitchFamily="49" charset="-122"/>
              </a:rPr>
              <a:t>1997</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8</a:t>
            </a:r>
            <a:r>
              <a:rPr lang="zh-CN" altLang="en-US" sz="1400" b="1" dirty="0">
                <a:solidFill>
                  <a:srgbClr val="CC3300"/>
                </a:solidFill>
                <a:latin typeface="幼圆" pitchFamily="49" charset="-122"/>
                <a:ea typeface="幼圆" pitchFamily="49" charset="-122"/>
              </a:rPr>
              <a:t>月</a:t>
            </a:r>
            <a:r>
              <a:rPr lang="en-US" altLang="zh-CN" sz="1400" b="1" dirty="0">
                <a:solidFill>
                  <a:srgbClr val="CC3300"/>
                </a:solidFill>
                <a:latin typeface="幼圆" pitchFamily="49" charset="-122"/>
                <a:ea typeface="幼圆" pitchFamily="49" charset="-122"/>
              </a:rPr>
              <a:t>29</a:t>
            </a:r>
            <a:r>
              <a:rPr lang="zh-CN" altLang="en-US" sz="1400" b="1" dirty="0">
                <a:solidFill>
                  <a:srgbClr val="CC3300"/>
                </a:solidFill>
                <a:latin typeface="幼圆" pitchFamily="49" charset="-122"/>
                <a:ea typeface="幼圆" pitchFamily="49" charset="-122"/>
              </a:rPr>
              <a:t>日，中纪委决定并报中央批准，开除陈希同党籍。 </a:t>
            </a:r>
            <a:endParaRPr lang="zh-CN" altLang="en-US" sz="1400" b="1" dirty="0">
              <a:solidFill>
                <a:srgbClr val="CC3300"/>
              </a:solidFill>
              <a:latin typeface="幼圆" pitchFamily="49" charset="-122"/>
              <a:ea typeface="幼圆" pitchFamily="49" charset="-122"/>
            </a:endParaRPr>
          </a:p>
          <a:p>
            <a:pPr>
              <a:lnSpc>
                <a:spcPct val="120000"/>
              </a:lnSpc>
            </a:pPr>
            <a:r>
              <a:rPr lang="zh-CN" altLang="en-US" sz="1400" b="1" dirty="0">
                <a:solidFill>
                  <a:srgbClr val="CC3300"/>
                </a:solidFill>
                <a:latin typeface="幼圆" pitchFamily="49" charset="-122"/>
                <a:ea typeface="幼圆" pitchFamily="49" charset="-122"/>
              </a:rPr>
              <a:t>  </a:t>
            </a:r>
            <a:r>
              <a:rPr lang="en-US" altLang="zh-CN" sz="1400" b="1" dirty="0">
                <a:solidFill>
                  <a:srgbClr val="CC3300"/>
                </a:solidFill>
                <a:latin typeface="幼圆" pitchFamily="49" charset="-122"/>
                <a:ea typeface="幼圆" pitchFamily="49" charset="-122"/>
              </a:rPr>
              <a:t>1998</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2</a:t>
            </a:r>
            <a:r>
              <a:rPr lang="zh-CN" altLang="en-US" sz="1400" b="1" dirty="0">
                <a:solidFill>
                  <a:srgbClr val="CC3300"/>
                </a:solidFill>
                <a:latin typeface="幼圆" pitchFamily="49" charset="-122"/>
                <a:ea typeface="幼圆" pitchFamily="49" charset="-122"/>
              </a:rPr>
              <a:t>月</a:t>
            </a:r>
            <a:r>
              <a:rPr lang="en-US" altLang="zh-CN" sz="1400" b="1" dirty="0">
                <a:solidFill>
                  <a:srgbClr val="CC3300"/>
                </a:solidFill>
                <a:latin typeface="幼圆" pitchFamily="49" charset="-122"/>
                <a:ea typeface="幼圆" pitchFamily="49" charset="-122"/>
              </a:rPr>
              <a:t>27</a:t>
            </a:r>
            <a:r>
              <a:rPr lang="zh-CN" altLang="en-US" sz="1400" b="1" dirty="0">
                <a:solidFill>
                  <a:srgbClr val="CC3300"/>
                </a:solidFill>
                <a:latin typeface="幼圆" pitchFamily="49" charset="-122"/>
                <a:ea typeface="幼圆" pitchFamily="49" charset="-122"/>
              </a:rPr>
              <a:t>日，最高人民检察院以涉嫌贪污和玩忽职守罪，决定将陈希同依法逮捕。 </a:t>
            </a:r>
            <a:endParaRPr lang="zh-CN" altLang="en-US" sz="1400" b="1" dirty="0">
              <a:solidFill>
                <a:srgbClr val="CC3300"/>
              </a:solidFill>
              <a:latin typeface="幼圆" pitchFamily="49" charset="-122"/>
              <a:ea typeface="幼圆" pitchFamily="49" charset="-122"/>
            </a:endParaRPr>
          </a:p>
          <a:p>
            <a:pPr>
              <a:lnSpc>
                <a:spcPct val="120000"/>
              </a:lnSpc>
            </a:pPr>
            <a:r>
              <a:rPr lang="zh-CN" altLang="en-US" sz="1400" b="1" dirty="0">
                <a:solidFill>
                  <a:srgbClr val="CC3300"/>
                </a:solidFill>
                <a:latin typeface="幼圆" pitchFamily="49" charset="-122"/>
                <a:ea typeface="幼圆" pitchFamily="49" charset="-122"/>
              </a:rPr>
              <a:t>　</a:t>
            </a:r>
            <a:r>
              <a:rPr lang="en-US" altLang="zh-CN" sz="1400" b="1" dirty="0">
                <a:solidFill>
                  <a:srgbClr val="CC3300"/>
                </a:solidFill>
                <a:latin typeface="幼圆" pitchFamily="49" charset="-122"/>
                <a:ea typeface="幼圆" pitchFamily="49" charset="-122"/>
              </a:rPr>
              <a:t>1998</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7</a:t>
            </a:r>
            <a:r>
              <a:rPr lang="zh-CN" altLang="en-US" sz="1400" b="1" dirty="0">
                <a:solidFill>
                  <a:srgbClr val="CC3300"/>
                </a:solidFill>
                <a:latin typeface="幼圆" pitchFamily="49" charset="-122"/>
                <a:ea typeface="幼圆" pitchFamily="49" charset="-122"/>
              </a:rPr>
              <a:t>月</a:t>
            </a:r>
            <a:r>
              <a:rPr lang="en-US" altLang="zh-CN" sz="1400" b="1" dirty="0">
                <a:solidFill>
                  <a:srgbClr val="CC3300"/>
                </a:solidFill>
                <a:latin typeface="幼圆" pitchFamily="49" charset="-122"/>
                <a:ea typeface="幼圆" pitchFamily="49" charset="-122"/>
              </a:rPr>
              <a:t>31</a:t>
            </a:r>
            <a:r>
              <a:rPr lang="zh-CN" altLang="en-US" sz="1400" b="1" dirty="0">
                <a:solidFill>
                  <a:srgbClr val="CC3300"/>
                </a:solidFill>
                <a:latin typeface="幼圆" pitchFamily="49" charset="-122"/>
                <a:ea typeface="幼圆" pitchFamily="49" charset="-122"/>
              </a:rPr>
              <a:t>日，北京市高级人民法院一审以贪污罪判处陈希同有期徒刑</a:t>
            </a:r>
            <a:r>
              <a:rPr lang="en-US" altLang="zh-CN" sz="1400" b="1" dirty="0">
                <a:solidFill>
                  <a:srgbClr val="CC3300"/>
                </a:solidFill>
                <a:latin typeface="幼圆" pitchFamily="49" charset="-122"/>
                <a:ea typeface="幼圆" pitchFamily="49" charset="-122"/>
              </a:rPr>
              <a:t>13</a:t>
            </a:r>
            <a:r>
              <a:rPr lang="zh-CN" altLang="en-US" sz="1400" b="1" dirty="0">
                <a:solidFill>
                  <a:srgbClr val="CC3300"/>
                </a:solidFill>
                <a:latin typeface="幼圆" pitchFamily="49" charset="-122"/>
                <a:ea typeface="幼圆" pitchFamily="49" charset="-122"/>
              </a:rPr>
              <a:t>年；以玩忽职守罪判处陈希同有期徒刑</a:t>
            </a:r>
            <a:r>
              <a:rPr lang="en-US" altLang="zh-CN" sz="1400" b="1" dirty="0">
                <a:solidFill>
                  <a:srgbClr val="CC3300"/>
                </a:solidFill>
                <a:latin typeface="幼圆" pitchFamily="49" charset="-122"/>
                <a:ea typeface="幼圆" pitchFamily="49" charset="-122"/>
              </a:rPr>
              <a:t>4</a:t>
            </a:r>
            <a:r>
              <a:rPr lang="zh-CN" altLang="en-US" sz="1400" b="1" dirty="0">
                <a:solidFill>
                  <a:srgbClr val="CC3300"/>
                </a:solidFill>
                <a:latin typeface="幼圆" pitchFamily="49" charset="-122"/>
                <a:ea typeface="幼圆" pitchFamily="49" charset="-122"/>
              </a:rPr>
              <a:t>年，两罪并罚，决定执行有期徒刑</a:t>
            </a:r>
            <a:r>
              <a:rPr lang="en-US" altLang="zh-CN" sz="1400" b="1" dirty="0">
                <a:solidFill>
                  <a:srgbClr val="CC3300"/>
                </a:solidFill>
                <a:latin typeface="幼圆" pitchFamily="49" charset="-122"/>
                <a:ea typeface="幼圆" pitchFamily="49" charset="-122"/>
              </a:rPr>
              <a:t>16</a:t>
            </a:r>
            <a:r>
              <a:rPr lang="zh-CN" altLang="en-US" sz="1400" b="1" dirty="0">
                <a:solidFill>
                  <a:srgbClr val="CC3300"/>
                </a:solidFill>
                <a:latin typeface="幼圆" pitchFamily="49" charset="-122"/>
                <a:ea typeface="幼圆" pitchFamily="49" charset="-122"/>
              </a:rPr>
              <a:t>年。赃物没收上缴国库。 </a:t>
            </a:r>
            <a:endParaRPr lang="zh-CN" altLang="en-US" sz="1400" b="1" dirty="0">
              <a:solidFill>
                <a:srgbClr val="CC3300"/>
              </a:solidFill>
              <a:latin typeface="幼圆" pitchFamily="49" charset="-122"/>
              <a:ea typeface="幼圆" pitchFamily="49" charset="-122"/>
            </a:endParaRPr>
          </a:p>
          <a:p>
            <a:pPr>
              <a:lnSpc>
                <a:spcPct val="120000"/>
              </a:lnSpc>
            </a:pPr>
            <a:r>
              <a:rPr lang="zh-CN" altLang="en-US" sz="1400" b="1" dirty="0">
                <a:solidFill>
                  <a:srgbClr val="CC3300"/>
                </a:solidFill>
                <a:latin typeface="幼圆" pitchFamily="49" charset="-122"/>
                <a:ea typeface="幼圆" pitchFamily="49" charset="-122"/>
              </a:rPr>
              <a:t> </a:t>
            </a:r>
            <a:r>
              <a:rPr lang="en-US" altLang="zh-CN" sz="1400" b="1" dirty="0">
                <a:solidFill>
                  <a:srgbClr val="CC3300"/>
                </a:solidFill>
                <a:latin typeface="幼圆" pitchFamily="49" charset="-122"/>
                <a:ea typeface="幼圆" pitchFamily="49" charset="-122"/>
              </a:rPr>
              <a:t>1998</a:t>
            </a:r>
            <a:r>
              <a:rPr lang="zh-CN" altLang="en-US" sz="1400" b="1" dirty="0">
                <a:solidFill>
                  <a:srgbClr val="CC3300"/>
                </a:solidFill>
                <a:latin typeface="幼圆" pitchFamily="49" charset="-122"/>
                <a:ea typeface="幼圆" pitchFamily="49" charset="-122"/>
              </a:rPr>
              <a:t>年</a:t>
            </a:r>
            <a:r>
              <a:rPr lang="en-US" altLang="zh-CN" sz="1400" b="1" dirty="0">
                <a:solidFill>
                  <a:srgbClr val="CC3300"/>
                </a:solidFill>
                <a:latin typeface="幼圆" pitchFamily="49" charset="-122"/>
                <a:ea typeface="幼圆" pitchFamily="49" charset="-122"/>
              </a:rPr>
              <a:t>8</a:t>
            </a:r>
            <a:r>
              <a:rPr lang="zh-CN" altLang="en-US" sz="1400" b="1" dirty="0">
                <a:solidFill>
                  <a:srgbClr val="CC3300"/>
                </a:solidFill>
                <a:latin typeface="幼圆" pitchFamily="49" charset="-122"/>
                <a:ea typeface="幼圆" pitchFamily="49" charset="-122"/>
              </a:rPr>
              <a:t>月</a:t>
            </a:r>
            <a:r>
              <a:rPr lang="en-US" altLang="zh-CN" sz="1400" b="1" dirty="0">
                <a:solidFill>
                  <a:srgbClr val="CC3300"/>
                </a:solidFill>
                <a:latin typeface="幼圆" pitchFamily="49" charset="-122"/>
                <a:ea typeface="幼圆" pitchFamily="49" charset="-122"/>
              </a:rPr>
              <a:t>20</a:t>
            </a:r>
            <a:r>
              <a:rPr lang="zh-CN" altLang="en-US" sz="1400" b="1" dirty="0">
                <a:solidFill>
                  <a:srgbClr val="CC3300"/>
                </a:solidFill>
                <a:latin typeface="幼圆" pitchFamily="49" charset="-122"/>
                <a:ea typeface="幼圆" pitchFamily="49" charset="-122"/>
              </a:rPr>
              <a:t>日，最高人民法院对陈希同贪污、玩忽职守案作出终审裁定：驳回上诉，维持原判。 </a:t>
            </a:r>
            <a:endParaRPr lang="zh-CN" altLang="en-US" sz="1400" b="1" dirty="0">
              <a:solidFill>
                <a:srgbClr val="CC3300"/>
              </a:solidFill>
              <a:latin typeface="幼圆" pitchFamily="49" charset="-122"/>
              <a:ea typeface="幼圆" pitchFamily="49" charset="-122"/>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矩形 832518"/>
          <p:cNvSpPr/>
          <p:nvPr/>
        </p:nvSpPr>
        <p:spPr>
          <a:xfrm rot="5400000">
            <a:off x="-47307" y="1971358"/>
            <a:ext cx="2243137" cy="736600"/>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2400">
                <a:solidFill>
                  <a:srgbClr val="CC0000"/>
                </a:solidFill>
                <a:latin typeface="宋体" panose="02010600030101010101" pitchFamily="2" charset="-122"/>
                <a:ea typeface="宋体" panose="02010600030101010101" pitchFamily="2" charset="-122"/>
              </a:rPr>
              <a:t>陈良宇案</a:t>
            </a:r>
            <a:endParaRPr lang="zh-CN" altLang="en-US" sz="2400">
              <a:solidFill>
                <a:srgbClr val="CC0000"/>
              </a:solidFill>
              <a:latin typeface="宋体" panose="02010600030101010101" pitchFamily="2" charset="-122"/>
              <a:ea typeface="宋体" panose="02010600030101010101" pitchFamily="2" charset="-122"/>
            </a:endParaRPr>
          </a:p>
        </p:txBody>
      </p:sp>
      <p:pic>
        <p:nvPicPr>
          <p:cNvPr id="66562" name="图片 832521" descr="Img256446749"/>
          <p:cNvPicPr>
            <a:picLocks noChangeAspect="1"/>
          </p:cNvPicPr>
          <p:nvPr/>
        </p:nvPicPr>
        <p:blipFill>
          <a:blip r:embed="rId1"/>
          <a:stretch>
            <a:fillRect/>
          </a:stretch>
        </p:blipFill>
        <p:spPr>
          <a:xfrm>
            <a:off x="2266950" y="1360805"/>
            <a:ext cx="2409190" cy="1956435"/>
          </a:xfrm>
          <a:prstGeom prst="rect">
            <a:avLst/>
          </a:prstGeom>
          <a:noFill/>
          <a:ln w="9525">
            <a:noFill/>
          </a:ln>
        </p:spPr>
      </p:pic>
      <p:pic>
        <p:nvPicPr>
          <p:cNvPr id="66563" name="图片 832527" descr="59fe526731ff14acf668821376071ab3"/>
          <p:cNvPicPr>
            <a:picLocks noChangeAspect="1"/>
          </p:cNvPicPr>
          <p:nvPr/>
        </p:nvPicPr>
        <p:blipFill>
          <a:blip r:embed="rId2"/>
          <a:stretch>
            <a:fillRect/>
          </a:stretch>
        </p:blipFill>
        <p:spPr>
          <a:xfrm>
            <a:off x="5810250" y="1360805"/>
            <a:ext cx="2364740" cy="1669415"/>
          </a:xfrm>
          <a:prstGeom prst="rect">
            <a:avLst/>
          </a:prstGeom>
          <a:noFill/>
          <a:ln w="9525">
            <a:noFill/>
          </a:ln>
        </p:spPr>
      </p:pic>
      <p:sp>
        <p:nvSpPr>
          <p:cNvPr id="66564" name="矩形 5"/>
          <p:cNvSpPr/>
          <p:nvPr/>
        </p:nvSpPr>
        <p:spPr>
          <a:xfrm>
            <a:off x="5665153" y="3153093"/>
            <a:ext cx="3097212" cy="641350"/>
          </a:xfrm>
          <a:prstGeom prst="rect">
            <a:avLst/>
          </a:prstGeom>
          <a:solidFill>
            <a:srgbClr val="FFFFCC"/>
          </a:solidFill>
          <a:ln w="9525">
            <a:noFill/>
          </a:ln>
        </p:spPr>
        <p:txBody>
          <a:bodyPr anchor="t">
            <a:spAutoFit/>
          </a:bodyPr>
          <a:p>
            <a:r>
              <a:rPr lang="zh-CN" altLang="en-US" b="1" dirty="0">
                <a:solidFill>
                  <a:srgbClr val="960000"/>
                </a:solidFill>
                <a:latin typeface="华文新魏" pitchFamily="2" charset="-122"/>
                <a:ea typeface="华文新魏" pitchFamily="2" charset="-122"/>
              </a:rPr>
              <a:t>事发前为中共上海市委书记、中央政治局委员。</a:t>
            </a:r>
            <a:endParaRPr lang="zh-CN" altLang="en-US" dirty="0">
              <a:latin typeface="Arial" panose="020B0604020202020204" pitchFamily="34" charset="0"/>
              <a:ea typeface="宋体" panose="02010600030101010101" pitchFamily="2" charset="-122"/>
            </a:endParaRPr>
          </a:p>
        </p:txBody>
      </p:sp>
      <p:sp>
        <p:nvSpPr>
          <p:cNvPr id="66569" name="矩形 832516"/>
          <p:cNvSpPr/>
          <p:nvPr/>
        </p:nvSpPr>
        <p:spPr>
          <a:xfrm>
            <a:off x="99695" y="3574415"/>
            <a:ext cx="5302885" cy="2553335"/>
          </a:xfrm>
          <a:prstGeom prst="rect">
            <a:avLst/>
          </a:prstGeom>
          <a:solidFill>
            <a:srgbClr val="CCECFF"/>
          </a:solidFill>
          <a:ln w="38100">
            <a:noFill/>
          </a:ln>
        </p:spPr>
        <p:txBody>
          <a:bodyPr wrap="square" anchor="t">
            <a:spAutoFit/>
          </a:bodyPr>
          <a:p>
            <a:pPr>
              <a:lnSpc>
                <a:spcPct val="125000"/>
              </a:lnSpc>
            </a:pPr>
            <a:r>
              <a:rPr lang="en-US" altLang="zh-CN" sz="1600" b="1" dirty="0">
                <a:latin typeface="楷体_GB2312" pitchFamily="49" charset="-122"/>
                <a:ea typeface="楷体_GB2312" pitchFamily="49" charset="-122"/>
              </a:rPr>
              <a:t> </a:t>
            </a:r>
            <a:r>
              <a:rPr lang="en-US" altLang="zh-CN" sz="1600" b="1" dirty="0">
                <a:latin typeface="楷体" panose="02010609060101010101" charset="-122"/>
                <a:ea typeface="楷体" panose="02010609060101010101" charset="-122"/>
              </a:rPr>
              <a:t> </a:t>
            </a:r>
            <a:r>
              <a:rPr lang="en-US" altLang="zh-CN" sz="1600" b="1" dirty="0">
                <a:solidFill>
                  <a:schemeClr val="accent2">
                    <a:lumMod val="75000"/>
                  </a:schemeClr>
                </a:solidFill>
                <a:latin typeface="楷体" panose="02010609060101010101" charset="-122"/>
                <a:ea typeface="楷体" panose="02010609060101010101" charset="-122"/>
              </a:rPr>
              <a:t>2006</a:t>
            </a:r>
            <a:r>
              <a:rPr lang="zh-CN" altLang="en-US" sz="1600" b="1" dirty="0">
                <a:solidFill>
                  <a:schemeClr val="accent2">
                    <a:lumMod val="75000"/>
                  </a:schemeClr>
                </a:solidFill>
                <a:latin typeface="楷体" panose="02010609060101010101" charset="-122"/>
                <a:ea typeface="楷体" panose="02010609060101010101" charset="-122"/>
              </a:rPr>
              <a:t>年</a:t>
            </a:r>
            <a:r>
              <a:rPr lang="en-US" altLang="zh-CN" sz="1600" b="1" dirty="0">
                <a:solidFill>
                  <a:schemeClr val="accent2">
                    <a:lumMod val="75000"/>
                  </a:schemeClr>
                </a:solidFill>
                <a:latin typeface="楷体" panose="02010609060101010101" charset="-122"/>
                <a:ea typeface="楷体" panose="02010609060101010101" charset="-122"/>
              </a:rPr>
              <a:t>7</a:t>
            </a:r>
            <a:r>
              <a:rPr lang="zh-CN" altLang="en-US" sz="1600" b="1" dirty="0">
                <a:solidFill>
                  <a:schemeClr val="accent2">
                    <a:lumMod val="75000"/>
                  </a:schemeClr>
                </a:solidFill>
                <a:latin typeface="楷体" panose="02010609060101010101" charset="-122"/>
                <a:ea typeface="楷体" panose="02010609060101010101" charset="-122"/>
              </a:rPr>
              <a:t>月，中纪委会同有关部门，对反映上海市劳动和社会保障局违规运营社保基金问题进调查。调查中发现，时任中共中央政治局委员、上海市委书记的陈良宇涉嫌严重违纪。</a:t>
            </a:r>
            <a:r>
              <a:rPr lang="en-US" altLang="zh-CN" sz="1600" b="1" dirty="0">
                <a:solidFill>
                  <a:schemeClr val="accent2">
                    <a:lumMod val="75000"/>
                  </a:schemeClr>
                </a:solidFill>
                <a:latin typeface="楷体" panose="02010609060101010101" charset="-122"/>
                <a:ea typeface="楷体" panose="02010609060101010101" charset="-122"/>
              </a:rPr>
              <a:t>2006</a:t>
            </a:r>
            <a:r>
              <a:rPr lang="zh-CN" altLang="en-US" sz="1600" b="1" dirty="0">
                <a:solidFill>
                  <a:schemeClr val="accent2">
                    <a:lumMod val="75000"/>
                  </a:schemeClr>
                </a:solidFill>
                <a:latin typeface="楷体" panose="02010609060101010101" charset="-122"/>
                <a:ea typeface="楷体" panose="02010609060101010101" charset="-122"/>
              </a:rPr>
              <a:t>年</a:t>
            </a:r>
            <a:r>
              <a:rPr lang="en-US" altLang="zh-CN" sz="1600" b="1" dirty="0">
                <a:solidFill>
                  <a:schemeClr val="accent2">
                    <a:lumMod val="75000"/>
                  </a:schemeClr>
                </a:solidFill>
                <a:latin typeface="楷体" panose="02010609060101010101" charset="-122"/>
                <a:ea typeface="楷体" panose="02010609060101010101" charset="-122"/>
              </a:rPr>
              <a:t>8</a:t>
            </a:r>
            <a:r>
              <a:rPr lang="zh-CN" altLang="en-US" sz="1600" b="1" dirty="0">
                <a:solidFill>
                  <a:schemeClr val="accent2">
                    <a:lumMod val="75000"/>
                  </a:schemeClr>
                </a:solidFill>
                <a:latin typeface="楷体" panose="02010609060101010101" charset="-122"/>
                <a:ea typeface="楷体" panose="02010609060101010101" charset="-122"/>
              </a:rPr>
              <a:t>月日，中共中央政治局常委会议作出对陈良宇有关问题进行初核的决定。</a:t>
            </a:r>
            <a:endParaRPr lang="zh-CN" altLang="en-US" sz="1600" b="1" dirty="0">
              <a:solidFill>
                <a:schemeClr val="accent2">
                  <a:lumMod val="75000"/>
                </a:schemeClr>
              </a:solidFill>
              <a:latin typeface="楷体" panose="02010609060101010101" charset="-122"/>
              <a:ea typeface="楷体" panose="02010609060101010101" charset="-122"/>
            </a:endParaRPr>
          </a:p>
          <a:p>
            <a:pPr>
              <a:lnSpc>
                <a:spcPct val="125000"/>
              </a:lnSpc>
            </a:pPr>
            <a:r>
              <a:rPr lang="zh-CN" altLang="en-US" sz="1600" b="1" dirty="0">
                <a:solidFill>
                  <a:schemeClr val="accent2">
                    <a:lumMod val="75000"/>
                  </a:schemeClr>
                </a:solidFill>
                <a:latin typeface="楷体" panose="02010609060101010101" charset="-122"/>
                <a:ea typeface="楷体" panose="02010609060101010101" charset="-122"/>
              </a:rPr>
              <a:t> </a:t>
            </a:r>
            <a:r>
              <a:rPr lang="en-US" altLang="zh-CN" sz="1600" b="1" dirty="0">
                <a:solidFill>
                  <a:schemeClr val="accent2">
                    <a:lumMod val="75000"/>
                  </a:schemeClr>
                </a:solidFill>
                <a:latin typeface="楷体" panose="02010609060101010101" charset="-122"/>
                <a:ea typeface="楷体" panose="02010609060101010101" charset="-122"/>
              </a:rPr>
              <a:t>2008</a:t>
            </a:r>
            <a:r>
              <a:rPr lang="zh-CN" altLang="en-US" sz="1600" b="1" dirty="0">
                <a:solidFill>
                  <a:schemeClr val="accent2">
                    <a:lumMod val="75000"/>
                  </a:schemeClr>
                </a:solidFill>
                <a:latin typeface="楷体" panose="02010609060101010101" charset="-122"/>
                <a:ea typeface="楷体" panose="02010609060101010101" charset="-122"/>
              </a:rPr>
              <a:t>年</a:t>
            </a:r>
            <a:r>
              <a:rPr lang="en-US" altLang="zh-CN" sz="1600" b="1" dirty="0">
                <a:solidFill>
                  <a:schemeClr val="accent2">
                    <a:lumMod val="75000"/>
                  </a:schemeClr>
                </a:solidFill>
                <a:latin typeface="楷体" panose="02010609060101010101" charset="-122"/>
                <a:ea typeface="楷体" panose="02010609060101010101" charset="-122"/>
              </a:rPr>
              <a:t>4</a:t>
            </a:r>
            <a:r>
              <a:rPr lang="zh-CN" altLang="en-US" sz="1600" b="1" dirty="0">
                <a:solidFill>
                  <a:schemeClr val="accent2">
                    <a:lumMod val="75000"/>
                  </a:schemeClr>
                </a:solidFill>
                <a:latin typeface="楷体" panose="02010609060101010101" charset="-122"/>
                <a:ea typeface="楷体" panose="02010609060101010101" charset="-122"/>
              </a:rPr>
              <a:t>月</a:t>
            </a:r>
            <a:r>
              <a:rPr lang="en-US" altLang="zh-CN" sz="1600" b="1" dirty="0">
                <a:solidFill>
                  <a:schemeClr val="accent2">
                    <a:lumMod val="75000"/>
                  </a:schemeClr>
                </a:solidFill>
                <a:latin typeface="楷体" panose="02010609060101010101" charset="-122"/>
                <a:ea typeface="楷体" panose="02010609060101010101" charset="-122"/>
              </a:rPr>
              <a:t>11</a:t>
            </a:r>
            <a:r>
              <a:rPr lang="zh-CN" altLang="en-US" sz="1600" b="1" dirty="0">
                <a:solidFill>
                  <a:schemeClr val="accent2">
                    <a:lumMod val="75000"/>
                  </a:schemeClr>
                </a:solidFill>
                <a:latin typeface="楷体" panose="02010609060101010101" charset="-122"/>
                <a:ea typeface="楷体" panose="02010609060101010101" charset="-122"/>
              </a:rPr>
              <a:t>日，陈良宇被天津市第二中级人民法院以受贿罪、滥用职权罪两项罪名一审判处有期徒刑</a:t>
            </a:r>
            <a:r>
              <a:rPr lang="en-US" altLang="zh-CN" sz="1600" b="1" dirty="0">
                <a:solidFill>
                  <a:schemeClr val="accent2">
                    <a:lumMod val="75000"/>
                  </a:schemeClr>
                </a:solidFill>
                <a:latin typeface="楷体" panose="02010609060101010101" charset="-122"/>
                <a:ea typeface="楷体" panose="02010609060101010101" charset="-122"/>
              </a:rPr>
              <a:t>18</a:t>
            </a:r>
            <a:r>
              <a:rPr lang="zh-CN" altLang="en-US" sz="1600" b="1" dirty="0">
                <a:solidFill>
                  <a:schemeClr val="accent2">
                    <a:lumMod val="75000"/>
                  </a:schemeClr>
                </a:solidFill>
                <a:latin typeface="楷体" panose="02010609060101010101" charset="-122"/>
                <a:ea typeface="楷体" panose="02010609060101010101" charset="-122"/>
              </a:rPr>
              <a:t>年，没收个人财产人民币</a:t>
            </a:r>
            <a:r>
              <a:rPr lang="en-US" altLang="zh-CN" sz="1600" b="1" dirty="0">
                <a:solidFill>
                  <a:schemeClr val="accent2">
                    <a:lumMod val="75000"/>
                  </a:schemeClr>
                </a:solidFill>
                <a:latin typeface="楷体" panose="02010609060101010101" charset="-122"/>
                <a:ea typeface="楷体" panose="02010609060101010101" charset="-122"/>
              </a:rPr>
              <a:t>30</a:t>
            </a:r>
            <a:r>
              <a:rPr lang="zh-CN" altLang="en-US" sz="1600" b="1" dirty="0">
                <a:solidFill>
                  <a:schemeClr val="accent2">
                    <a:lumMod val="75000"/>
                  </a:schemeClr>
                </a:solidFill>
                <a:latin typeface="楷体" panose="02010609060101010101" charset="-122"/>
                <a:ea typeface="楷体" panose="02010609060101010101" charset="-122"/>
              </a:rPr>
              <a:t>万元 </a:t>
            </a:r>
            <a:endParaRPr lang="zh-CN" altLang="en-US" sz="1600" b="1" dirty="0">
              <a:solidFill>
                <a:schemeClr val="accent2">
                  <a:lumMod val="75000"/>
                </a:schemeClr>
              </a:solidFill>
              <a:latin typeface="楷体" panose="02010609060101010101" charset="-122"/>
              <a:ea typeface="楷体" panose="02010609060101010101" charset="-122"/>
            </a:endParaRPr>
          </a:p>
        </p:txBody>
      </p:sp>
      <p:pic>
        <p:nvPicPr>
          <p:cNvPr id="66570" name="图片 832525" descr="cac"/>
          <p:cNvPicPr>
            <a:picLocks noChangeAspect="1"/>
          </p:cNvPicPr>
          <p:nvPr/>
        </p:nvPicPr>
        <p:blipFill>
          <a:blip r:embed="rId3"/>
          <a:stretch>
            <a:fillRect/>
          </a:stretch>
        </p:blipFill>
        <p:spPr>
          <a:xfrm>
            <a:off x="5402580" y="3794760"/>
            <a:ext cx="3359785" cy="2112645"/>
          </a:xfrm>
          <a:prstGeom prst="rect">
            <a:avLst/>
          </a:prstGeom>
          <a:noFill/>
          <a:ln w="9525">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矩形 829444"/>
          <p:cNvSpPr/>
          <p:nvPr/>
        </p:nvSpPr>
        <p:spPr>
          <a:xfrm>
            <a:off x="329565" y="3706495"/>
            <a:ext cx="8635365" cy="2245360"/>
          </a:xfrm>
          <a:prstGeom prst="rect">
            <a:avLst/>
          </a:prstGeom>
          <a:solidFill>
            <a:srgbClr val="CCECFF"/>
          </a:solidFill>
          <a:ln w="38100">
            <a:noFill/>
          </a:ln>
        </p:spPr>
        <p:txBody>
          <a:bodyPr wrap="square" anchor="t">
            <a:spAutoFit/>
          </a:bodyPr>
          <a:p>
            <a:pPr>
              <a:lnSpc>
                <a:spcPct val="125000"/>
              </a:lnSpc>
            </a:pPr>
            <a:r>
              <a:rPr lang="en-US" altLang="zh-CN" sz="1600" b="1" dirty="0">
                <a:solidFill>
                  <a:srgbClr val="0000FF"/>
                </a:solidFill>
                <a:latin typeface="华文行楷" pitchFamily="2" charset="-122"/>
                <a:ea typeface="华文行楷" pitchFamily="2" charset="-122"/>
              </a:rPr>
              <a:t>     </a:t>
            </a:r>
            <a:r>
              <a:rPr lang="en-US" altLang="zh-CN" sz="1600" b="1" dirty="0">
                <a:solidFill>
                  <a:srgbClr val="CC3300"/>
                </a:solidFill>
                <a:latin typeface="幼圆" pitchFamily="49" charset="-122"/>
                <a:ea typeface="幼圆" pitchFamily="49" charset="-122"/>
              </a:rPr>
              <a:t>2012</a:t>
            </a:r>
            <a:r>
              <a:rPr lang="zh-CN" altLang="en-US" sz="1600" b="1" dirty="0">
                <a:solidFill>
                  <a:srgbClr val="CC3300"/>
                </a:solidFill>
                <a:latin typeface="幼圆" pitchFamily="49" charset="-122"/>
                <a:ea typeface="幼圆" pitchFamily="49" charset="-122"/>
              </a:rPr>
              <a:t>年</a:t>
            </a:r>
            <a:r>
              <a:rPr lang="en-US" altLang="zh-CN" sz="1600" b="1" dirty="0">
                <a:solidFill>
                  <a:srgbClr val="CC3300"/>
                </a:solidFill>
                <a:latin typeface="幼圆" pitchFamily="49" charset="-122"/>
                <a:ea typeface="幼圆" pitchFamily="49" charset="-122"/>
              </a:rPr>
              <a:t>4</a:t>
            </a:r>
            <a:r>
              <a:rPr lang="zh-CN" altLang="en-US" sz="1600" b="1" dirty="0">
                <a:solidFill>
                  <a:srgbClr val="CC3300"/>
                </a:solidFill>
                <a:latin typeface="幼圆" pitchFamily="49" charset="-122"/>
                <a:ea typeface="幼圆" pitchFamily="49" charset="-122"/>
              </a:rPr>
              <a:t>月</a:t>
            </a:r>
            <a:r>
              <a:rPr lang="en-US" altLang="zh-CN" sz="1600" b="1" dirty="0">
                <a:solidFill>
                  <a:srgbClr val="CC3300"/>
                </a:solidFill>
                <a:latin typeface="幼圆" pitchFamily="49" charset="-122"/>
                <a:ea typeface="幼圆" pitchFamily="49" charset="-122"/>
              </a:rPr>
              <a:t>10</a:t>
            </a:r>
            <a:r>
              <a:rPr lang="zh-CN" altLang="en-US" sz="1600" b="1" dirty="0">
                <a:solidFill>
                  <a:srgbClr val="CC3300"/>
                </a:solidFill>
                <a:latin typeface="幼圆" pitchFamily="49" charset="-122"/>
                <a:ea typeface="幼圆" pitchFamily="49" charset="-122"/>
              </a:rPr>
              <a:t>日，鉴于薄熙来涉嫌严重违纪，中央决定，停止其担任的中央政治局委员、中央委员职务，由中共中央纪律检查委员会对其立案调查。</a:t>
            </a:r>
            <a:r>
              <a:rPr lang="en-US" altLang="zh-CN" sz="1600" b="1" dirty="0">
                <a:solidFill>
                  <a:srgbClr val="CC3300"/>
                </a:solidFill>
                <a:latin typeface="幼圆" pitchFamily="49" charset="-122"/>
                <a:ea typeface="幼圆" pitchFamily="49" charset="-122"/>
              </a:rPr>
              <a:t>2013</a:t>
            </a:r>
            <a:r>
              <a:rPr lang="zh-CN" altLang="en-US" sz="1600" b="1" dirty="0">
                <a:solidFill>
                  <a:srgbClr val="CC3300"/>
                </a:solidFill>
                <a:latin typeface="幼圆" pitchFamily="49" charset="-122"/>
                <a:ea typeface="幼圆" pitchFamily="49" charset="-122"/>
              </a:rPr>
              <a:t>年</a:t>
            </a:r>
            <a:r>
              <a:rPr lang="en-US" altLang="zh-CN" sz="1600" b="1" dirty="0">
                <a:solidFill>
                  <a:srgbClr val="CC3300"/>
                </a:solidFill>
                <a:latin typeface="幼圆" pitchFamily="49" charset="-122"/>
                <a:ea typeface="幼圆" pitchFamily="49" charset="-122"/>
              </a:rPr>
              <a:t>7</a:t>
            </a:r>
            <a:r>
              <a:rPr lang="zh-CN" altLang="en-US" sz="1600" b="1" dirty="0">
                <a:solidFill>
                  <a:srgbClr val="CC3300"/>
                </a:solidFill>
                <a:latin typeface="幼圆" pitchFamily="49" charset="-122"/>
                <a:ea typeface="幼圆" pitchFamily="49" charset="-122"/>
              </a:rPr>
              <a:t>月</a:t>
            </a:r>
            <a:r>
              <a:rPr lang="en-US" altLang="zh-CN" sz="1600" b="1" dirty="0">
                <a:solidFill>
                  <a:srgbClr val="CC3300"/>
                </a:solidFill>
                <a:latin typeface="幼圆" pitchFamily="49" charset="-122"/>
                <a:ea typeface="幼圆" pitchFamily="49" charset="-122"/>
              </a:rPr>
              <a:t>25</a:t>
            </a:r>
            <a:r>
              <a:rPr lang="zh-CN" altLang="en-US" sz="1600" b="1" dirty="0">
                <a:solidFill>
                  <a:srgbClr val="CC3300"/>
                </a:solidFill>
                <a:latin typeface="幼圆" pitchFamily="49" charset="-122"/>
                <a:ea typeface="幼圆" pitchFamily="49" charset="-122"/>
              </a:rPr>
              <a:t>日，薄熙来涉嫌受贿、贪污、滥用职权犯罪一案，经依法指定管辖，由山东省济南市人民检察院向济南市中级人民法院提起公诉。</a:t>
            </a:r>
            <a:r>
              <a:rPr lang="en-US" altLang="zh-CN" sz="1600" b="1" dirty="0">
                <a:solidFill>
                  <a:srgbClr val="CC3300"/>
                </a:solidFill>
                <a:latin typeface="幼圆" pitchFamily="49" charset="-122"/>
                <a:ea typeface="幼圆" pitchFamily="49" charset="-122"/>
              </a:rPr>
              <a:t>2013</a:t>
            </a:r>
            <a:r>
              <a:rPr lang="zh-CN" altLang="en-US" sz="1600" b="1" dirty="0">
                <a:solidFill>
                  <a:srgbClr val="CC3300"/>
                </a:solidFill>
                <a:latin typeface="幼圆" pitchFamily="49" charset="-122"/>
                <a:ea typeface="幼圆" pitchFamily="49" charset="-122"/>
              </a:rPr>
              <a:t>年</a:t>
            </a:r>
            <a:r>
              <a:rPr lang="en-US" altLang="zh-CN" sz="1600" b="1" dirty="0">
                <a:solidFill>
                  <a:srgbClr val="CC3300"/>
                </a:solidFill>
                <a:latin typeface="幼圆" pitchFamily="49" charset="-122"/>
                <a:ea typeface="幼圆" pitchFamily="49" charset="-122"/>
              </a:rPr>
              <a:t>8</a:t>
            </a:r>
            <a:r>
              <a:rPr lang="zh-CN" altLang="en-US" sz="1600" b="1" dirty="0">
                <a:solidFill>
                  <a:srgbClr val="CC3300"/>
                </a:solidFill>
                <a:latin typeface="幼圆" pitchFamily="49" charset="-122"/>
                <a:ea typeface="幼圆" pitchFamily="49" charset="-122"/>
              </a:rPr>
              <a:t>月</a:t>
            </a:r>
            <a:r>
              <a:rPr lang="en-US" altLang="zh-CN" sz="1600" b="1" dirty="0">
                <a:solidFill>
                  <a:srgbClr val="CC3300"/>
                </a:solidFill>
                <a:latin typeface="幼圆" pitchFamily="49" charset="-122"/>
                <a:ea typeface="幼圆" pitchFamily="49" charset="-122"/>
              </a:rPr>
              <a:t>22</a:t>
            </a:r>
            <a:r>
              <a:rPr lang="zh-CN" altLang="en-US" sz="1600" b="1" dirty="0">
                <a:solidFill>
                  <a:srgbClr val="CC3300"/>
                </a:solidFill>
                <a:latin typeface="幼圆" pitchFamily="49" charset="-122"/>
                <a:ea typeface="幼圆" pitchFamily="49" charset="-122"/>
              </a:rPr>
              <a:t>日</a:t>
            </a:r>
            <a:r>
              <a:rPr lang="en-US" altLang="zh-CN" sz="1600" b="1" dirty="0">
                <a:solidFill>
                  <a:srgbClr val="CC3300"/>
                </a:solidFill>
                <a:latin typeface="幼圆" pitchFamily="49" charset="-122"/>
                <a:ea typeface="幼圆" pitchFamily="49" charset="-122"/>
              </a:rPr>
              <a:t>8</a:t>
            </a:r>
            <a:r>
              <a:rPr lang="zh-CN" altLang="en-US" sz="1600" b="1" dirty="0">
                <a:solidFill>
                  <a:srgbClr val="CC3300"/>
                </a:solidFill>
                <a:latin typeface="幼圆" pitchFamily="49" charset="-122"/>
                <a:ea typeface="幼圆" pitchFamily="49" charset="-122"/>
              </a:rPr>
              <a:t>时</a:t>
            </a:r>
            <a:r>
              <a:rPr lang="en-US" altLang="zh-CN" sz="1600" b="1" dirty="0">
                <a:solidFill>
                  <a:srgbClr val="CC3300"/>
                </a:solidFill>
                <a:latin typeface="幼圆" pitchFamily="49" charset="-122"/>
                <a:ea typeface="幼圆" pitchFamily="49" charset="-122"/>
              </a:rPr>
              <a:t>43</a:t>
            </a:r>
            <a:r>
              <a:rPr lang="zh-CN" altLang="en-US" sz="1600" b="1" dirty="0">
                <a:solidFill>
                  <a:srgbClr val="CC3300"/>
                </a:solidFill>
                <a:latin typeface="幼圆" pitchFamily="49" charset="-122"/>
                <a:ea typeface="幼圆" pitchFamily="49" charset="-122"/>
              </a:rPr>
              <a:t>分，济南市中级人民法院一审公开开庭审理被告人薄熙来受贿、贪污、滥用职权案。</a:t>
            </a:r>
            <a:r>
              <a:rPr lang="en-US" altLang="zh-CN" sz="1600" b="1" dirty="0">
                <a:solidFill>
                  <a:srgbClr val="CC3300"/>
                </a:solidFill>
                <a:latin typeface="幼圆" pitchFamily="49" charset="-122"/>
                <a:ea typeface="幼圆" pitchFamily="49" charset="-122"/>
              </a:rPr>
              <a:t>2013</a:t>
            </a:r>
            <a:r>
              <a:rPr lang="zh-CN" altLang="en-US" sz="1600" b="1" dirty="0">
                <a:solidFill>
                  <a:srgbClr val="CC3300"/>
                </a:solidFill>
                <a:latin typeface="幼圆" pitchFamily="49" charset="-122"/>
                <a:ea typeface="幼圆" pitchFamily="49" charset="-122"/>
              </a:rPr>
              <a:t>年</a:t>
            </a:r>
            <a:r>
              <a:rPr lang="en-US" altLang="zh-CN" sz="1600" b="1" dirty="0">
                <a:solidFill>
                  <a:srgbClr val="CC3300"/>
                </a:solidFill>
                <a:latin typeface="幼圆" pitchFamily="49" charset="-122"/>
                <a:ea typeface="幼圆" pitchFamily="49" charset="-122"/>
              </a:rPr>
              <a:t>8</a:t>
            </a:r>
            <a:r>
              <a:rPr lang="zh-CN" altLang="en-US" sz="1600" b="1" dirty="0">
                <a:solidFill>
                  <a:srgbClr val="CC3300"/>
                </a:solidFill>
                <a:latin typeface="幼圆" pitchFamily="49" charset="-122"/>
                <a:ea typeface="幼圆" pitchFamily="49" charset="-122"/>
              </a:rPr>
              <a:t>月</a:t>
            </a:r>
            <a:r>
              <a:rPr lang="en-US" altLang="zh-CN" sz="1600" b="1" dirty="0">
                <a:solidFill>
                  <a:srgbClr val="CC3300"/>
                </a:solidFill>
                <a:latin typeface="幼圆" pitchFamily="49" charset="-122"/>
                <a:ea typeface="幼圆" pitchFamily="49" charset="-122"/>
              </a:rPr>
              <a:t>26</a:t>
            </a:r>
            <a:r>
              <a:rPr lang="zh-CN" altLang="en-US" sz="1600" b="1" dirty="0">
                <a:solidFill>
                  <a:srgbClr val="CC3300"/>
                </a:solidFill>
                <a:latin typeface="幼圆" pitchFamily="49" charset="-122"/>
                <a:ea typeface="幼圆" pitchFamily="49" charset="-122"/>
              </a:rPr>
              <a:t>日</a:t>
            </a:r>
            <a:r>
              <a:rPr lang="en-US" altLang="zh-CN" sz="1600" b="1" dirty="0">
                <a:solidFill>
                  <a:srgbClr val="CC3300"/>
                </a:solidFill>
                <a:latin typeface="幼圆" pitchFamily="49" charset="-122"/>
                <a:ea typeface="幼圆" pitchFamily="49" charset="-122"/>
              </a:rPr>
              <a:t>13</a:t>
            </a:r>
            <a:r>
              <a:rPr lang="zh-CN" altLang="en-US" sz="1600" b="1" dirty="0">
                <a:solidFill>
                  <a:srgbClr val="CC3300"/>
                </a:solidFill>
                <a:latin typeface="幼圆" pitchFamily="49" charset="-122"/>
                <a:ea typeface="幼圆" pitchFamily="49" charset="-122"/>
              </a:rPr>
              <a:t>时</a:t>
            </a:r>
            <a:r>
              <a:rPr lang="en-US" altLang="zh-CN" sz="1600" b="1" dirty="0">
                <a:solidFill>
                  <a:srgbClr val="CC3300"/>
                </a:solidFill>
                <a:latin typeface="幼圆" pitchFamily="49" charset="-122"/>
                <a:ea typeface="幼圆" pitchFamily="49" charset="-122"/>
              </a:rPr>
              <a:t>04</a:t>
            </a:r>
            <a:r>
              <a:rPr lang="zh-CN" altLang="en-US" sz="1600" b="1" dirty="0">
                <a:solidFill>
                  <a:srgbClr val="CC3300"/>
                </a:solidFill>
                <a:latin typeface="幼圆" pitchFamily="49" charset="-122"/>
                <a:ea typeface="幼圆" pitchFamily="49" charset="-122"/>
              </a:rPr>
              <a:t>分一审庭审结束，法庭宣布择期宣判 。 </a:t>
            </a:r>
            <a:endParaRPr lang="zh-CN" altLang="en-US" sz="1600" b="1" dirty="0">
              <a:solidFill>
                <a:srgbClr val="CC3300"/>
              </a:solidFill>
              <a:latin typeface="幼圆" pitchFamily="49" charset="-122"/>
              <a:ea typeface="幼圆" pitchFamily="49" charset="-122"/>
            </a:endParaRPr>
          </a:p>
          <a:p>
            <a:pPr>
              <a:lnSpc>
                <a:spcPct val="125000"/>
              </a:lnSpc>
            </a:pPr>
            <a:r>
              <a:rPr lang="zh-CN" altLang="en-US" sz="1600" b="1" dirty="0">
                <a:solidFill>
                  <a:srgbClr val="CC3300"/>
                </a:solidFill>
                <a:latin typeface="幼圆" pitchFamily="49" charset="-122"/>
                <a:ea typeface="幼圆" pitchFamily="49" charset="-122"/>
              </a:rPr>
              <a:t>  </a:t>
            </a:r>
            <a:r>
              <a:rPr lang="en-US" altLang="zh-CN" sz="1600" b="1" dirty="0">
                <a:solidFill>
                  <a:srgbClr val="CC3300"/>
                </a:solidFill>
                <a:latin typeface="幼圆" pitchFamily="49" charset="-122"/>
                <a:ea typeface="幼圆" pitchFamily="49" charset="-122"/>
              </a:rPr>
              <a:t>2013</a:t>
            </a:r>
            <a:r>
              <a:rPr lang="zh-CN" altLang="en-US" sz="1600" b="1" dirty="0">
                <a:solidFill>
                  <a:srgbClr val="CC3300"/>
                </a:solidFill>
                <a:latin typeface="幼圆" pitchFamily="49" charset="-122"/>
                <a:ea typeface="幼圆" pitchFamily="49" charset="-122"/>
              </a:rPr>
              <a:t>年</a:t>
            </a:r>
            <a:r>
              <a:rPr lang="en-US" altLang="zh-CN" sz="1600" b="1" dirty="0">
                <a:solidFill>
                  <a:srgbClr val="CC3300"/>
                </a:solidFill>
                <a:latin typeface="幼圆" pitchFamily="49" charset="-122"/>
                <a:ea typeface="幼圆" pitchFamily="49" charset="-122"/>
              </a:rPr>
              <a:t>9</a:t>
            </a:r>
            <a:r>
              <a:rPr lang="zh-CN" altLang="en-US" sz="1600" b="1" dirty="0">
                <a:solidFill>
                  <a:srgbClr val="CC3300"/>
                </a:solidFill>
                <a:latin typeface="幼圆" pitchFamily="49" charset="-122"/>
                <a:ea typeface="幼圆" pitchFamily="49" charset="-122"/>
              </a:rPr>
              <a:t>月</a:t>
            </a:r>
            <a:r>
              <a:rPr lang="en-US" altLang="zh-CN" sz="1600" b="1" dirty="0">
                <a:solidFill>
                  <a:srgbClr val="CC3300"/>
                </a:solidFill>
                <a:latin typeface="幼圆" pitchFamily="49" charset="-122"/>
                <a:ea typeface="幼圆" pitchFamily="49" charset="-122"/>
              </a:rPr>
              <a:t>22</a:t>
            </a:r>
            <a:r>
              <a:rPr lang="zh-CN" altLang="en-US" sz="1600" b="1" dirty="0">
                <a:solidFill>
                  <a:srgbClr val="CC3300"/>
                </a:solidFill>
                <a:latin typeface="幼圆" pitchFamily="49" charset="-122"/>
                <a:ea typeface="幼圆" pitchFamily="49" charset="-122"/>
              </a:rPr>
              <a:t>日</a:t>
            </a:r>
            <a:r>
              <a:rPr lang="en-US" altLang="zh-CN" sz="1600" b="1" dirty="0">
                <a:solidFill>
                  <a:srgbClr val="CC3300"/>
                </a:solidFill>
                <a:latin typeface="幼圆" pitchFamily="49" charset="-122"/>
                <a:ea typeface="幼圆" pitchFamily="49" charset="-122"/>
              </a:rPr>
              <a:t>10</a:t>
            </a:r>
            <a:r>
              <a:rPr lang="zh-CN" altLang="en-US" sz="1600" b="1" dirty="0">
                <a:solidFill>
                  <a:srgbClr val="CC3300"/>
                </a:solidFill>
                <a:latin typeface="幼圆" pitchFamily="49" charset="-122"/>
                <a:ea typeface="幼圆" pitchFamily="49" charset="-122"/>
              </a:rPr>
              <a:t>时</a:t>
            </a:r>
            <a:r>
              <a:rPr lang="en-US" altLang="zh-CN" sz="1600" b="1" dirty="0">
                <a:solidFill>
                  <a:srgbClr val="CC3300"/>
                </a:solidFill>
                <a:latin typeface="幼圆" pitchFamily="49" charset="-122"/>
                <a:ea typeface="幼圆" pitchFamily="49" charset="-122"/>
              </a:rPr>
              <a:t>50</a:t>
            </a:r>
            <a:r>
              <a:rPr lang="zh-CN" altLang="en-US" sz="1600" b="1" dirty="0">
                <a:solidFill>
                  <a:srgbClr val="CC3300"/>
                </a:solidFill>
                <a:latin typeface="幼圆" pitchFamily="49" charset="-122"/>
                <a:ea typeface="幼圆" pitchFamily="49" charset="-122"/>
              </a:rPr>
              <a:t>分许法庭一审判决，对被告人薄熙来以受贿罪、贪污罪、滥用职权罪依法判处刑罚，数罪并罚，决定执行无期徒刑，剥夺政治权利 </a:t>
            </a:r>
            <a:endParaRPr lang="zh-CN" altLang="en-US" sz="1600" b="1" dirty="0">
              <a:solidFill>
                <a:srgbClr val="CC3300"/>
              </a:solidFill>
              <a:latin typeface="幼圆" pitchFamily="49" charset="-122"/>
              <a:ea typeface="幼圆" pitchFamily="49" charset="-122"/>
            </a:endParaRPr>
          </a:p>
        </p:txBody>
      </p:sp>
      <p:sp>
        <p:nvSpPr>
          <p:cNvPr id="67586" name="矩形 829446"/>
          <p:cNvSpPr/>
          <p:nvPr/>
        </p:nvSpPr>
        <p:spPr>
          <a:xfrm rot="5400000">
            <a:off x="-25400" y="2106930"/>
            <a:ext cx="2188845" cy="579120"/>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2400">
                <a:solidFill>
                  <a:srgbClr val="CC0000"/>
                </a:solidFill>
                <a:latin typeface="宋体" panose="02010600030101010101" pitchFamily="2" charset="-122"/>
                <a:ea typeface="宋体" panose="02010600030101010101" pitchFamily="2" charset="-122"/>
              </a:rPr>
              <a:t>薄熙来案</a:t>
            </a:r>
            <a:endParaRPr lang="zh-CN" altLang="en-US" sz="2400">
              <a:solidFill>
                <a:srgbClr val="CC0000"/>
              </a:solidFill>
              <a:latin typeface="宋体" panose="02010600030101010101" pitchFamily="2" charset="-122"/>
              <a:ea typeface="宋体" panose="02010600030101010101" pitchFamily="2" charset="-122"/>
            </a:endParaRPr>
          </a:p>
        </p:txBody>
      </p:sp>
      <p:pic>
        <p:nvPicPr>
          <p:cNvPr id="67587" name="图片 829449" descr="d7f3e22bc2486d609d88a09c429d2c4a"/>
          <p:cNvPicPr>
            <a:picLocks noChangeAspect="1"/>
          </p:cNvPicPr>
          <p:nvPr/>
        </p:nvPicPr>
        <p:blipFill>
          <a:blip r:embed="rId1"/>
          <a:stretch>
            <a:fillRect/>
          </a:stretch>
        </p:blipFill>
        <p:spPr>
          <a:xfrm>
            <a:off x="5297170" y="1301750"/>
            <a:ext cx="3382010" cy="1709420"/>
          </a:xfrm>
          <a:prstGeom prst="rect">
            <a:avLst/>
          </a:prstGeom>
          <a:noFill/>
          <a:ln w="9525">
            <a:noFill/>
          </a:ln>
        </p:spPr>
      </p:pic>
      <p:pic>
        <p:nvPicPr>
          <p:cNvPr id="67588" name="图片 829454" descr="314e251f95cad1c8cd5e87f97e3e6709c83d5102"/>
          <p:cNvPicPr>
            <a:picLocks noChangeAspect="1"/>
          </p:cNvPicPr>
          <p:nvPr/>
        </p:nvPicPr>
        <p:blipFill>
          <a:blip r:embed="rId2"/>
          <a:stretch>
            <a:fillRect/>
          </a:stretch>
        </p:blipFill>
        <p:spPr>
          <a:xfrm>
            <a:off x="1965960" y="1301750"/>
            <a:ext cx="2862580" cy="1957705"/>
          </a:xfrm>
          <a:prstGeom prst="rect">
            <a:avLst/>
          </a:prstGeom>
          <a:noFill/>
          <a:ln w="9525">
            <a:noFill/>
          </a:ln>
        </p:spPr>
      </p:pic>
      <p:sp>
        <p:nvSpPr>
          <p:cNvPr id="67593" name="矩形 5"/>
          <p:cNvSpPr/>
          <p:nvPr/>
        </p:nvSpPr>
        <p:spPr>
          <a:xfrm>
            <a:off x="5581650" y="3036253"/>
            <a:ext cx="3097213" cy="641350"/>
          </a:xfrm>
          <a:prstGeom prst="rect">
            <a:avLst/>
          </a:prstGeom>
          <a:solidFill>
            <a:srgbClr val="FFFFCC"/>
          </a:solidFill>
          <a:ln w="9525">
            <a:noFill/>
          </a:ln>
        </p:spPr>
        <p:txBody>
          <a:bodyPr anchor="t">
            <a:spAutoFit/>
          </a:bodyPr>
          <a:p>
            <a:r>
              <a:rPr lang="zh-CN" altLang="en-US" b="1" dirty="0">
                <a:solidFill>
                  <a:srgbClr val="960000"/>
                </a:solidFill>
                <a:latin typeface="华文新魏" pitchFamily="2" charset="-122"/>
                <a:ea typeface="华文新魏" pitchFamily="2" charset="-122"/>
              </a:rPr>
              <a:t>事发前为中共重庆市委书记、中央政治局委员。</a:t>
            </a:r>
            <a:endParaRPr lang="zh-CN" altLang="en-US" dirty="0">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92555"/>
            <a:ext cx="2966085" cy="633730"/>
          </a:xfrm>
        </p:spPr>
        <p:txBody>
          <a:bodyPr/>
          <a:p>
            <a:pPr algn="l"/>
            <a:r>
              <a:rPr lang="en-US" altLang="zh-CN" dirty="0">
                <a:solidFill>
                  <a:srgbClr val="960000"/>
                </a:solidFill>
                <a:cs typeface="微软雅黑" panose="020B0503020204020204" charset="-122"/>
                <a:sym typeface="+mn-ea"/>
              </a:rPr>
              <a:t>  </a:t>
            </a:r>
            <a:r>
              <a:rPr lang="zh-CN" altLang="en-US" dirty="0">
                <a:solidFill>
                  <a:srgbClr val="960000"/>
                </a:solidFill>
                <a:cs typeface="微软雅黑" panose="020B0503020204020204" charset="-122"/>
                <a:sym typeface="+mn-ea"/>
              </a:rPr>
              <a:t>党情的新变化：</a:t>
            </a:r>
            <a:endParaRPr lang="zh-CN" altLang="en-US">
              <a:cs typeface="微软雅黑" panose="020B0503020204020204" charset="-122"/>
            </a:endParaRPr>
          </a:p>
        </p:txBody>
      </p:sp>
      <p:sp>
        <p:nvSpPr>
          <p:cNvPr id="3" name="内容占位符 2"/>
          <p:cNvSpPr>
            <a:spLocks noGrp="1"/>
          </p:cNvSpPr>
          <p:nvPr>
            <p:ph idx="1"/>
          </p:nvPr>
        </p:nvSpPr>
        <p:spPr>
          <a:xfrm>
            <a:off x="430530" y="2026285"/>
            <a:ext cx="8493760" cy="1386205"/>
          </a:xfrm>
        </p:spPr>
        <p:txBody>
          <a:bodyPr/>
          <a:p>
            <a:pPr marL="0" indent="0">
              <a:lnSpc>
                <a:spcPct val="150000"/>
              </a:lnSpc>
              <a:buNone/>
            </a:pPr>
            <a:r>
              <a:rPr lang="zh-CN" altLang="en-US"/>
              <a:t>    1、执政环境和执政地位变化</a:t>
            </a:r>
            <a:endParaRPr lang="zh-CN" altLang="en-US"/>
          </a:p>
          <a:p>
            <a:pPr marL="0" indent="0">
              <a:lnSpc>
                <a:spcPct val="150000"/>
              </a:lnSpc>
              <a:buNone/>
            </a:pPr>
            <a:r>
              <a:rPr lang="zh-CN" altLang="en-US"/>
              <a:t>    2、党员队伍结构和数量变</a:t>
            </a:r>
            <a:endParaRPr lang="zh-CN" altLang="en-US"/>
          </a:p>
        </p:txBody>
      </p:sp>
      <p:sp>
        <p:nvSpPr>
          <p:cNvPr id="68611" name="圆角矩形 4"/>
          <p:cNvSpPr/>
          <p:nvPr/>
        </p:nvSpPr>
        <p:spPr>
          <a:xfrm>
            <a:off x="535305" y="3538855"/>
            <a:ext cx="8283575" cy="2550795"/>
          </a:xfrm>
          <a:prstGeom prst="roundRect">
            <a:avLst>
              <a:gd name="adj" fmla="val 11806"/>
            </a:avLst>
          </a:prstGeom>
          <a:solidFill>
            <a:srgbClr val="CEFA86"/>
          </a:solidFill>
          <a:ln w="76200" cap="flat" cmpd="sng">
            <a:noFill/>
            <a:prstDash val="solid"/>
            <a:round/>
            <a:headEnd type="none" w="med" len="med"/>
            <a:tailEnd type="none" w="med" len="med"/>
          </a:ln>
        </p:spPr>
        <p:txBody>
          <a:bodyPr anchor="t"/>
          <a:p>
            <a:pPr>
              <a:lnSpc>
                <a:spcPts val="4600"/>
              </a:lnSpc>
            </a:pPr>
            <a:r>
              <a:rPr lang="zh-CN" altLang="en-US" sz="2800" b="1" dirty="0">
                <a:solidFill>
                  <a:srgbClr val="FF0000"/>
                </a:solidFill>
                <a:latin typeface="微软雅黑" panose="020B0503020204020204" charset="-122"/>
                <a:ea typeface="微软雅黑" panose="020B0503020204020204" charset="-122"/>
                <a:sym typeface="+mn-ea"/>
              </a:rPr>
              <a:t>江泽民在党的十五大报告中提出党的建设的两大历史性课题：</a:t>
            </a:r>
            <a:endParaRPr lang="zh-CN" altLang="en-US" sz="2800" b="1" dirty="0">
              <a:solidFill>
                <a:srgbClr val="FF0000"/>
              </a:solidFill>
              <a:latin typeface="幼圆" pitchFamily="49" charset="-122"/>
              <a:ea typeface="幼圆" pitchFamily="49" charset="-122"/>
              <a:sym typeface="+mn-ea"/>
            </a:endParaRPr>
          </a:p>
          <a:p>
            <a:pPr>
              <a:lnSpc>
                <a:spcPts val="4600"/>
              </a:lnSpc>
            </a:pPr>
            <a:r>
              <a:rPr lang="zh-CN" altLang="en-US" sz="3200" dirty="0">
                <a:solidFill>
                  <a:srgbClr val="000066"/>
                </a:solidFill>
                <a:latin typeface="仿宋_GB2312" pitchFamily="49" charset="-122"/>
                <a:ea typeface="仿宋_GB2312" pitchFamily="49" charset="-122"/>
                <a:sym typeface="+mn-ea"/>
              </a:rPr>
              <a:t>   </a:t>
            </a:r>
            <a:r>
              <a:rPr lang="zh-CN" altLang="en-US" sz="2400" dirty="0">
                <a:solidFill>
                  <a:srgbClr val="000066"/>
                </a:solidFill>
                <a:latin typeface="微软雅黑" panose="020B0503020204020204" charset="-122"/>
                <a:ea typeface="微软雅黑" panose="020B0503020204020204" charset="-122"/>
                <a:cs typeface="微软雅黑" panose="020B0503020204020204" charset="-122"/>
                <a:sym typeface="+mn-ea"/>
              </a:rPr>
              <a:t> 一是不断提高党的领导水平和执政水平；</a:t>
            </a:r>
            <a:endParaRPr lang="zh-CN" altLang="en-US" sz="2400" dirty="0">
              <a:solidFill>
                <a:srgbClr val="000066"/>
              </a:solidFill>
              <a:latin typeface="微软雅黑" panose="020B0503020204020204" charset="-122"/>
              <a:ea typeface="微软雅黑" panose="020B0503020204020204" charset="-122"/>
              <a:cs typeface="微软雅黑" panose="020B0503020204020204" charset="-122"/>
              <a:sym typeface="+mn-ea"/>
            </a:endParaRPr>
          </a:p>
          <a:p>
            <a:pPr>
              <a:lnSpc>
                <a:spcPts val="4600"/>
              </a:lnSpc>
            </a:pPr>
            <a:r>
              <a:rPr lang="zh-CN" altLang="en-US" sz="2400" dirty="0">
                <a:solidFill>
                  <a:srgbClr val="000066"/>
                </a:solidFill>
                <a:latin typeface="微软雅黑" panose="020B0503020204020204" charset="-122"/>
                <a:ea typeface="微软雅黑" panose="020B0503020204020204" charset="-122"/>
                <a:cs typeface="微软雅黑" panose="020B0503020204020204" charset="-122"/>
                <a:sym typeface="+mn-ea"/>
              </a:rPr>
              <a:t>       二是不断增强拒腐防变的能力。</a:t>
            </a:r>
            <a:br>
              <a:rPr lang="zh-CN" altLang="en-US" sz="3200" dirty="0">
                <a:latin typeface="仿宋_GB2312" pitchFamily="49" charset="-122"/>
                <a:ea typeface="仿宋_GB2312" pitchFamily="49" charset="-122"/>
                <a:sym typeface="+mn-ea"/>
              </a:rPr>
            </a:br>
            <a:endParaRPr lang="zh-CN" altLang="en-US" sz="3200" dirty="0">
              <a:solidFill>
                <a:srgbClr val="960000"/>
              </a:solidFill>
              <a:latin typeface="华文新魏" pitchFamily="2" charset="-122"/>
              <a:ea typeface="华文新魏" pitchFamily="2" charset="-122"/>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24815" y="1443355"/>
            <a:ext cx="8493760" cy="2749550"/>
          </a:xfrm>
        </p:spPr>
        <p:txBody>
          <a:bodyPr/>
          <a:p>
            <a:pPr marL="0" indent="0">
              <a:lnSpc>
                <a:spcPct val="140000"/>
              </a:lnSpc>
              <a:buNone/>
            </a:pPr>
            <a:r>
              <a:rPr lang="zh-CN" altLang="en-US"/>
              <a:t>     “我们党历经革命、建设和改革，已经从领导人民为夺取全国政权而奋斗的党，成为领导人民掌握全国政权并长期执政的党；已经从受到外部封锁和实行计划经济条件下领导国家建设的党，成为对外开放和发展社会主义市场经济条件下领导国家建设的党。”</a:t>
            </a:r>
            <a:endParaRPr lang="zh-CN" altLang="en-US"/>
          </a:p>
        </p:txBody>
      </p:sp>
      <p:pic>
        <p:nvPicPr>
          <p:cNvPr id="4" name="图片 3"/>
          <p:cNvPicPr>
            <a:picLocks noChangeAspect="1"/>
          </p:cNvPicPr>
          <p:nvPr/>
        </p:nvPicPr>
        <p:blipFill>
          <a:blip r:embed="rId1"/>
          <a:stretch>
            <a:fillRect/>
          </a:stretch>
        </p:blipFill>
        <p:spPr>
          <a:xfrm>
            <a:off x="687070" y="4192905"/>
            <a:ext cx="3850005" cy="2533650"/>
          </a:xfrm>
          <a:prstGeom prst="rect">
            <a:avLst/>
          </a:prstGeom>
        </p:spPr>
      </p:pic>
      <p:pic>
        <p:nvPicPr>
          <p:cNvPr id="5" name="图片 4"/>
          <p:cNvPicPr>
            <a:picLocks noChangeAspect="1"/>
          </p:cNvPicPr>
          <p:nvPr/>
        </p:nvPicPr>
        <p:blipFill>
          <a:blip r:embed="rId2"/>
          <a:stretch>
            <a:fillRect/>
          </a:stretch>
        </p:blipFill>
        <p:spPr>
          <a:xfrm>
            <a:off x="4837430" y="4133850"/>
            <a:ext cx="3724910" cy="2592705"/>
          </a:xfrm>
          <a:prstGeom prst="rect">
            <a:avLst/>
          </a:prstGeom>
        </p:spPr>
      </p:pic>
      <p:sp>
        <p:nvSpPr>
          <p:cNvPr id="6" name="文本框 5"/>
          <p:cNvSpPr txBox="1"/>
          <p:nvPr/>
        </p:nvSpPr>
        <p:spPr>
          <a:xfrm>
            <a:off x="7082790" y="4596765"/>
            <a:ext cx="1479550" cy="368300"/>
          </a:xfrm>
          <a:prstGeom prst="rect">
            <a:avLst/>
          </a:prstGeom>
          <a:noFill/>
        </p:spPr>
        <p:txBody>
          <a:bodyPr wrap="square" rtlCol="0">
            <a:spAutoFit/>
          </a:bodyPr>
          <a:p>
            <a:r>
              <a:rPr lang="en-US" altLang="zh-CN" b="1">
                <a:solidFill>
                  <a:srgbClr val="FF0000"/>
                </a:solidFill>
                <a:latin typeface="微软雅黑" panose="020B0503020204020204" charset="-122"/>
                <a:ea typeface="微软雅黑" panose="020B0503020204020204" charset="-122"/>
                <a:cs typeface="微软雅黑" panose="020B0503020204020204" charset="-122"/>
              </a:rPr>
              <a:t>2005</a:t>
            </a:r>
            <a:r>
              <a:rPr lang="zh-CN" altLang="en-US" b="1">
                <a:solidFill>
                  <a:srgbClr val="FF0000"/>
                </a:solidFill>
                <a:latin typeface="微软雅黑" panose="020B0503020204020204" charset="-122"/>
                <a:ea typeface="微软雅黑" panose="020B0503020204020204" charset="-122"/>
                <a:cs typeface="微软雅黑" panose="020B0503020204020204" charset="-122"/>
              </a:rPr>
              <a:t>年数据</a:t>
            </a:r>
            <a:endParaRPr lang="zh-CN" altLang="en-US" b="1">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30960"/>
            <a:ext cx="8229600" cy="742315"/>
          </a:xfrm>
        </p:spPr>
        <p:txBody>
          <a:bodyPr/>
          <a:p>
            <a:r>
              <a:rPr lang="zh-CN" altLang="en-US"/>
              <a:t>第一节 “三个代表”重要思想的形成 </a:t>
            </a:r>
            <a:endParaRPr lang="zh-CN" altLang="en-US"/>
          </a:p>
        </p:txBody>
      </p:sp>
      <p:sp>
        <p:nvSpPr>
          <p:cNvPr id="3" name="内容占位符 2"/>
          <p:cNvSpPr>
            <a:spLocks noGrp="1"/>
          </p:cNvSpPr>
          <p:nvPr>
            <p:ph idx="1"/>
          </p:nvPr>
        </p:nvSpPr>
        <p:spPr>
          <a:xfrm>
            <a:off x="325120" y="2322195"/>
            <a:ext cx="8569960" cy="3816985"/>
          </a:xfrm>
        </p:spPr>
        <p:txBody>
          <a:bodyPr/>
          <a:p>
            <a:pPr marL="0" indent="0">
              <a:lnSpc>
                <a:spcPct val="120000"/>
              </a:lnSpc>
              <a:buNone/>
            </a:pPr>
            <a:r>
              <a:rPr lang="zh-CN" altLang="en-US" b="1">
                <a:ln>
                  <a:noFill/>
                </a:ln>
                <a:solidFill>
                  <a:srgbClr val="FF0000"/>
                </a:solidFill>
                <a:effectLst/>
                <a:uLnTx/>
                <a:uFillTx/>
                <a:cs typeface="微软雅黑" panose="020B0503020204020204" charset="-122"/>
                <a:sym typeface="+mn-ea"/>
              </a:rPr>
              <a:t>一 “三个代表”重要思想的形成条件</a:t>
            </a:r>
            <a:endParaRPr lang="zh-CN" altLang="en-US">
              <a:ln>
                <a:noFill/>
              </a:ln>
              <a:solidFill>
                <a:schemeClr val="tx1"/>
              </a:solidFill>
              <a:effectLst/>
              <a:uLnTx/>
              <a:uFillTx/>
              <a:cs typeface="微软雅黑" panose="020B0503020204020204" charset="-122"/>
              <a:sym typeface="+mn-ea"/>
            </a:endParaRPr>
          </a:p>
          <a:p>
            <a:pPr marL="0" indent="0">
              <a:lnSpc>
                <a:spcPct val="120000"/>
              </a:lnSpc>
              <a:buNone/>
            </a:pPr>
            <a:r>
              <a:rPr lang="zh-CN" altLang="en-US">
                <a:ln>
                  <a:noFill/>
                </a:ln>
                <a:solidFill>
                  <a:schemeClr val="tx1"/>
                </a:solidFill>
                <a:effectLst/>
                <a:uLnTx/>
                <a:uFillTx/>
                <a:cs typeface="微软雅黑" panose="020B0503020204020204" charset="-122"/>
                <a:sym typeface="+mn-ea"/>
              </a:rPr>
              <a:t>       </a:t>
            </a:r>
            <a:r>
              <a:rPr lang="zh-CN" altLang="en-US" b="1">
                <a:ln>
                  <a:noFill/>
                </a:ln>
                <a:solidFill>
                  <a:schemeClr val="accent2">
                    <a:lumMod val="75000"/>
                  </a:schemeClr>
                </a:solidFill>
                <a:effectLst/>
                <a:uLnTx/>
                <a:uFillTx/>
                <a:cs typeface="微软雅黑" panose="020B0503020204020204" charset="-122"/>
                <a:sym typeface="+mn-ea"/>
              </a:rPr>
              <a:t>20世纪80年代末90年代初</a:t>
            </a:r>
            <a:r>
              <a:rPr lang="zh-CN" altLang="en-US">
                <a:ln>
                  <a:noFill/>
                </a:ln>
                <a:solidFill>
                  <a:schemeClr val="tx1"/>
                </a:solidFill>
                <a:effectLst/>
                <a:uLnTx/>
                <a:uFillTx/>
                <a:cs typeface="微软雅黑" panose="020B0503020204020204" charset="-122"/>
                <a:sym typeface="+mn-ea"/>
              </a:rPr>
              <a:t>，国内发生严重政治风波，国际上东欧剧变、苏联解体，世界社会主义出现严重曲折，我国社会主义事业的发展面临空前巨大的困难和压力，我们党和国家处在决定前途命运的</a:t>
            </a:r>
            <a:r>
              <a:rPr lang="zh-CN" altLang="en-US" b="1">
                <a:ln>
                  <a:noFill/>
                </a:ln>
                <a:solidFill>
                  <a:srgbClr val="FF0000"/>
                </a:solidFill>
                <a:effectLst/>
                <a:uLnTx/>
                <a:uFillTx/>
                <a:cs typeface="微软雅黑" panose="020B0503020204020204" charset="-122"/>
                <a:sym typeface="+mn-ea"/>
              </a:rPr>
              <a:t>重大历史关头</a:t>
            </a:r>
            <a:r>
              <a:rPr lang="zh-CN" altLang="en-US">
                <a:ln>
                  <a:noFill/>
                </a:ln>
                <a:solidFill>
                  <a:schemeClr val="tx1"/>
                </a:solidFill>
                <a:effectLst/>
                <a:uLnTx/>
                <a:uFillTx/>
                <a:cs typeface="微软雅黑" panose="020B0503020204020204" charset="-122"/>
                <a:sym typeface="+mn-ea"/>
              </a:rPr>
              <a:t>。</a:t>
            </a:r>
            <a:endParaRPr lang="zh-CN" altLang="en-US">
              <a:ln>
                <a:noFill/>
              </a:ln>
              <a:solidFill>
                <a:schemeClr val="tx1"/>
              </a:solidFill>
              <a:effectLst/>
              <a:uLnTx/>
              <a:uFillTx/>
              <a:cs typeface="微软雅黑" panose="020B0503020204020204" charset="-122"/>
              <a:sym typeface="+mn-ea"/>
            </a:endParaRPr>
          </a:p>
          <a:p>
            <a:pPr marL="0" indent="0">
              <a:lnSpc>
                <a:spcPct val="120000"/>
              </a:lnSpc>
              <a:buNone/>
            </a:pPr>
            <a:r>
              <a:rPr lang="zh-CN" altLang="en-US">
                <a:ln>
                  <a:noFill/>
                </a:ln>
                <a:solidFill>
                  <a:schemeClr val="tx1"/>
                </a:solidFill>
                <a:effectLst/>
                <a:uLnTx/>
                <a:uFillTx/>
                <a:cs typeface="微软雅黑" panose="020B0503020204020204" charset="-122"/>
                <a:sym typeface="+mn-ea"/>
              </a:rPr>
              <a:t>       以江泽民为主要代表的中国共产党人，科学判断形势，全面把握大局，进行艰辛探索，从容应对困难和风险，全面推进社会主义现代化建设，开创了中国特色社会主义事业新局面。</a:t>
            </a:r>
            <a:endParaRPr lang="zh-CN" altLang="en-US">
              <a:ln>
                <a:noFill/>
              </a:ln>
              <a:solidFill>
                <a:schemeClr val="tx1"/>
              </a:solidFill>
              <a:effectLst/>
              <a:uLnTx/>
              <a:uFillTx/>
              <a:cs typeface="微软雅黑" panose="020B0503020204020204" charset="-122"/>
              <a:sym typeface="+mn-ea"/>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6" name="图片 5"/>
          <p:cNvPicPr>
            <a:picLocks noChangeAspect="1"/>
          </p:cNvPicPr>
          <p:nvPr/>
        </p:nvPicPr>
        <p:blipFill>
          <a:blip r:embed="rId1"/>
          <a:srcRect t="7072" b="3261"/>
          <a:stretch>
            <a:fillRect/>
          </a:stretch>
        </p:blipFill>
        <p:spPr>
          <a:xfrm>
            <a:off x="582295" y="1462405"/>
            <a:ext cx="3703955" cy="4876165"/>
          </a:xfrm>
          <a:prstGeom prst="rect">
            <a:avLst/>
          </a:prstGeom>
          <a:noFill/>
          <a:ln w="9525">
            <a:noFill/>
          </a:ln>
        </p:spPr>
      </p:pic>
      <p:sp>
        <p:nvSpPr>
          <p:cNvPr id="4" name="文本框 3"/>
          <p:cNvSpPr txBox="1"/>
          <p:nvPr/>
        </p:nvSpPr>
        <p:spPr>
          <a:xfrm>
            <a:off x="4580255" y="1233170"/>
            <a:ext cx="4193540" cy="4521835"/>
          </a:xfrm>
          <a:prstGeom prst="rect">
            <a:avLst/>
          </a:prstGeom>
          <a:noFill/>
        </p:spPr>
        <p:txBody>
          <a:bodyPr wrap="square" rtlCol="0">
            <a:spAutoFit/>
          </a:bodyPr>
          <a:p>
            <a:pPr>
              <a:lnSpc>
                <a:spcPct val="120000"/>
              </a:lnSpc>
            </a:pPr>
            <a:r>
              <a:rPr lang="zh-CN" altLang="en-US">
                <a:solidFill>
                  <a:schemeClr val="tx1"/>
                </a:solidFill>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“时代在发展，形势在变化，我们党要不断巩固自己的执政地位，必须紧跟世界发展进步的潮流，</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始终代表中国先进生产力的发展要求、先进文化的前进方向和最广大人民的根本利益</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，坚决解决党内存在的突出问题。提出坚持‘三个代表’的要求，其出发点和着眼点就在这里。”——江泽民</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64845"/>
          </a:xfrm>
        </p:spPr>
        <p:txBody>
          <a:bodyPr/>
          <a:p>
            <a:pPr algn="l"/>
            <a:r>
              <a:rPr lang="zh-CN" altLang="en-US"/>
              <a:t>（三）建设中国特色社会主义伟大实践</a:t>
            </a:r>
            <a:endParaRPr lang="zh-CN" altLang="en-US"/>
          </a:p>
        </p:txBody>
      </p:sp>
      <p:sp>
        <p:nvSpPr>
          <p:cNvPr id="3" name="内容占位符 2"/>
          <p:cNvSpPr>
            <a:spLocks noGrp="1"/>
          </p:cNvSpPr>
          <p:nvPr>
            <p:ph idx="1"/>
          </p:nvPr>
        </p:nvSpPr>
        <p:spPr>
          <a:xfrm>
            <a:off x="325120" y="1856740"/>
            <a:ext cx="8493760" cy="1882775"/>
          </a:xfrm>
        </p:spPr>
        <p:txBody>
          <a:bodyPr/>
          <a:p>
            <a:pPr marL="0" indent="0">
              <a:lnSpc>
                <a:spcPct val="170000"/>
              </a:lnSpc>
              <a:buNone/>
            </a:pPr>
            <a:r>
              <a:rPr lang="en-US" altLang="zh-CN"/>
              <a:t>        </a:t>
            </a:r>
            <a:r>
              <a:rPr lang="zh-CN" altLang="en-US"/>
              <a:t>改革开放以来，特别是十三届四中全会以来，党和人民建设中国特色社会主义的伟大探索。</a:t>
            </a:r>
            <a:r>
              <a:rPr lang="zh-CN" altLang="en-US" b="1">
                <a:solidFill>
                  <a:schemeClr val="accent2">
                    <a:lumMod val="75000"/>
                  </a:schemeClr>
                </a:solidFill>
                <a:sym typeface="+mn-ea"/>
              </a:rPr>
              <a:t>我国的改革开放和社会主义现代化建设取得了举世瞩目的成就。</a:t>
            </a:r>
            <a:endParaRPr lang="zh-CN" altLang="en-US"/>
          </a:p>
        </p:txBody>
      </p:sp>
      <p:sp>
        <p:nvSpPr>
          <p:cNvPr id="69636" name="矩形 547848"/>
          <p:cNvSpPr/>
          <p:nvPr/>
        </p:nvSpPr>
        <p:spPr>
          <a:xfrm>
            <a:off x="727075" y="4034790"/>
            <a:ext cx="951865" cy="2245360"/>
          </a:xfrm>
          <a:prstGeom prst="rect">
            <a:avLst/>
          </a:prstGeom>
          <a:gradFill>
            <a:gsLst>
              <a:gs pos="0">
                <a:srgbClr val="FBFB11"/>
              </a:gs>
              <a:gs pos="100000">
                <a:srgbClr val="838309"/>
              </a:gs>
            </a:gsLst>
            <a:lin ang="7200000" scaled="0"/>
          </a:gradFill>
          <a:ln w="38100">
            <a:noFill/>
          </a:ln>
        </p:spPr>
        <p:txBody>
          <a:bodyPr wrap="square" anchor="t">
            <a:spAutoFit/>
          </a:bodyPr>
          <a:p>
            <a:r>
              <a:rPr lang="zh-CN" altLang="en-US" sz="2800" b="1" dirty="0">
                <a:solidFill>
                  <a:srgbClr val="FF0066"/>
                </a:solidFill>
                <a:latin typeface="微软雅黑" panose="020B0503020204020204" charset="-122"/>
                <a:ea typeface="微软雅黑" panose="020B0503020204020204" charset="-122"/>
              </a:rPr>
              <a:t>社会主义中国充满活力</a:t>
            </a:r>
            <a:endParaRPr lang="zh-CN" altLang="en-US" sz="2800" b="1" dirty="0">
              <a:solidFill>
                <a:srgbClr val="FF0066"/>
              </a:solidFill>
              <a:latin typeface="微软雅黑" panose="020B0503020204020204" charset="-122"/>
              <a:ea typeface="微软雅黑" panose="020B0503020204020204" charset="-122"/>
            </a:endParaRPr>
          </a:p>
        </p:txBody>
      </p:sp>
      <p:pic>
        <p:nvPicPr>
          <p:cNvPr id="48134" name="图片 7"/>
          <p:cNvPicPr>
            <a:picLocks noChangeAspect="1"/>
          </p:cNvPicPr>
          <p:nvPr/>
        </p:nvPicPr>
        <p:blipFill>
          <a:blip r:embed="rId1"/>
          <a:stretch>
            <a:fillRect/>
          </a:stretch>
        </p:blipFill>
        <p:spPr>
          <a:xfrm>
            <a:off x="2117725" y="4131310"/>
            <a:ext cx="2898140" cy="2052320"/>
          </a:xfrm>
          <a:prstGeom prst="rect">
            <a:avLst/>
          </a:prstGeom>
          <a:noFill/>
          <a:ln w="9525">
            <a:noFill/>
          </a:ln>
        </p:spPr>
      </p:pic>
      <p:pic>
        <p:nvPicPr>
          <p:cNvPr id="69634" name="图片 547846" descr="bid140701c"/>
          <p:cNvPicPr>
            <a:picLocks noChangeAspect="1"/>
          </p:cNvPicPr>
          <p:nvPr/>
        </p:nvPicPr>
        <p:blipFill>
          <a:blip r:embed="rId2"/>
          <a:stretch>
            <a:fillRect/>
          </a:stretch>
        </p:blipFill>
        <p:spPr>
          <a:xfrm>
            <a:off x="5347335" y="4131310"/>
            <a:ext cx="2806700" cy="2022475"/>
          </a:xfrm>
          <a:prstGeom prst="rect">
            <a:avLst/>
          </a:prstGeom>
          <a:noFill/>
          <a:ln w="9525" cap="flat" cmpd="sng">
            <a:solidFill>
              <a:srgbClr val="FF3300"/>
            </a:solidFill>
            <a:prstDash val="solid"/>
            <a:miter/>
            <a:headEnd type="none" w="med" len="med"/>
            <a:tailEnd type="none" w="med" len="med"/>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207135"/>
            <a:ext cx="8384540" cy="1469390"/>
          </a:xfrm>
        </p:spPr>
        <p:txBody>
          <a:bodyPr/>
          <a:p>
            <a:pPr algn="l">
              <a:lnSpc>
                <a:spcPct val="130000"/>
              </a:lnSpc>
            </a:pPr>
            <a:r>
              <a:rPr lang="zh-CN" altLang="en-US"/>
              <a:t>国情新变化：</a:t>
            </a:r>
            <a:br>
              <a:rPr lang="zh-CN" altLang="en-US"/>
            </a:br>
            <a:r>
              <a:rPr lang="zh-CN" altLang="en-US" sz="2400"/>
              <a:t>  </a:t>
            </a:r>
            <a:r>
              <a:rPr lang="zh-CN" altLang="en-US" sz="2400" b="0">
                <a:solidFill>
                  <a:schemeClr val="tx1"/>
                </a:solidFill>
              </a:rPr>
              <a:t>   1、进入建设全面小康和现代化新阶段 </a:t>
            </a:r>
            <a:br>
              <a:rPr lang="zh-CN" altLang="en-US" sz="2400" b="0">
                <a:solidFill>
                  <a:schemeClr val="tx1"/>
                </a:solidFill>
              </a:rPr>
            </a:br>
            <a:r>
              <a:rPr lang="zh-CN" altLang="en-US" sz="2400" b="0">
                <a:solidFill>
                  <a:schemeClr val="tx1"/>
                </a:solidFill>
              </a:rPr>
              <a:t>     2、改革进入攻坚阶段，发展处于关键期 </a:t>
            </a:r>
            <a:endParaRPr lang="zh-CN" altLang="en-US" sz="2400" b="0">
              <a:solidFill>
                <a:schemeClr val="tx1"/>
              </a:solidFill>
            </a:endParaRPr>
          </a:p>
        </p:txBody>
      </p:sp>
      <p:sp>
        <p:nvSpPr>
          <p:cNvPr id="3" name="内容占位符 2"/>
          <p:cNvSpPr>
            <a:spLocks noGrp="1"/>
          </p:cNvSpPr>
          <p:nvPr>
            <p:ph idx="1"/>
          </p:nvPr>
        </p:nvSpPr>
        <p:spPr>
          <a:xfrm>
            <a:off x="1797685" y="2823845"/>
            <a:ext cx="6960870" cy="2981960"/>
          </a:xfrm>
        </p:spPr>
        <p:txBody>
          <a:bodyPr/>
          <a:p>
            <a:pPr marL="0" indent="0" fontAlgn="base">
              <a:lnSpc>
                <a:spcPct val="130000"/>
              </a:lnSpc>
              <a:buNone/>
            </a:pPr>
            <a:r>
              <a:rPr lang="en-US" altLang="zh-CN" b="1" dirty="0">
                <a:solidFill>
                  <a:srgbClr val="FF0000"/>
                </a:solidFill>
                <a:latin typeface="幼圆" pitchFamily="49" charset="-122"/>
                <a:ea typeface="幼圆" pitchFamily="49" charset="-122"/>
                <a:sym typeface="+mn-ea"/>
              </a:rPr>
              <a:t>    </a:t>
            </a:r>
            <a:r>
              <a:rPr lang="zh-CN" altLang="en-US" b="1" dirty="0">
                <a:solidFill>
                  <a:srgbClr val="FF0000"/>
                </a:solidFill>
                <a:latin typeface="幼圆" pitchFamily="49" charset="-122"/>
                <a:ea typeface="幼圆" pitchFamily="49" charset="-122"/>
                <a:sym typeface="+mn-ea"/>
              </a:rPr>
              <a:t>根据十五大提出的到</a:t>
            </a:r>
            <a:r>
              <a:rPr lang="en-US" altLang="zh-CN" b="1" dirty="0">
                <a:solidFill>
                  <a:srgbClr val="FF0000"/>
                </a:solidFill>
                <a:latin typeface="幼圆" pitchFamily="49" charset="-122"/>
                <a:ea typeface="幼圆" pitchFamily="49" charset="-122"/>
                <a:sym typeface="+mn-ea"/>
              </a:rPr>
              <a:t>2010</a:t>
            </a:r>
            <a:r>
              <a:rPr lang="zh-CN" altLang="en-US" b="1" dirty="0">
                <a:solidFill>
                  <a:srgbClr val="FF0000"/>
                </a:solidFill>
                <a:latin typeface="幼圆" pitchFamily="49" charset="-122"/>
                <a:ea typeface="幼圆" pitchFamily="49" charset="-122"/>
                <a:sym typeface="+mn-ea"/>
              </a:rPr>
              <a:t>年、建党</a:t>
            </a:r>
            <a:r>
              <a:rPr lang="en-US" altLang="zh-CN" b="1" dirty="0">
                <a:solidFill>
                  <a:srgbClr val="FF0000"/>
                </a:solidFill>
                <a:latin typeface="幼圆" pitchFamily="49" charset="-122"/>
                <a:ea typeface="幼圆" pitchFamily="49" charset="-122"/>
                <a:sym typeface="+mn-ea"/>
              </a:rPr>
              <a:t>100</a:t>
            </a:r>
            <a:r>
              <a:rPr lang="zh-CN" altLang="en-US" b="1" dirty="0">
                <a:solidFill>
                  <a:srgbClr val="FF0000"/>
                </a:solidFill>
                <a:latin typeface="幼圆" pitchFamily="49" charset="-122"/>
                <a:ea typeface="幼圆" pitchFamily="49" charset="-122"/>
                <a:sym typeface="+mn-ea"/>
              </a:rPr>
              <a:t>年、新中国成立</a:t>
            </a:r>
            <a:r>
              <a:rPr lang="en-US" altLang="zh-CN" b="1" dirty="0">
                <a:solidFill>
                  <a:srgbClr val="FF0000"/>
                </a:solidFill>
                <a:latin typeface="幼圆" pitchFamily="49" charset="-122"/>
                <a:ea typeface="幼圆" pitchFamily="49" charset="-122"/>
                <a:sym typeface="+mn-ea"/>
              </a:rPr>
              <a:t>100</a:t>
            </a:r>
            <a:r>
              <a:rPr lang="zh-CN" altLang="en-US" b="1" dirty="0">
                <a:solidFill>
                  <a:srgbClr val="FF0000"/>
                </a:solidFill>
                <a:latin typeface="幼圆" pitchFamily="49" charset="-122"/>
                <a:ea typeface="幼圆" pitchFamily="49" charset="-122"/>
                <a:sym typeface="+mn-ea"/>
              </a:rPr>
              <a:t>年的发展目标：</a:t>
            </a:r>
            <a:endParaRPr lang="zh-CN" altLang="en-US" b="1" dirty="0">
              <a:solidFill>
                <a:srgbClr val="FF0000"/>
              </a:solidFill>
              <a:latin typeface="幼圆" pitchFamily="49" charset="-122"/>
              <a:ea typeface="幼圆" pitchFamily="49" charset="-122"/>
              <a:sym typeface="+mn-ea"/>
            </a:endParaRPr>
          </a:p>
          <a:p>
            <a:pPr marL="0" indent="0" fontAlgn="base">
              <a:lnSpc>
                <a:spcPct val="130000"/>
              </a:lnSpc>
              <a:buNone/>
            </a:pPr>
            <a:r>
              <a:rPr lang="zh-CN" altLang="en-US" b="1" dirty="0">
                <a:solidFill>
                  <a:srgbClr val="FF0000"/>
                </a:solidFill>
                <a:latin typeface="幼圆" pitchFamily="49" charset="-122"/>
                <a:ea typeface="幼圆" pitchFamily="49" charset="-122"/>
                <a:sym typeface="+mn-ea"/>
              </a:rPr>
              <a:t>    </a:t>
            </a:r>
            <a:r>
              <a:rPr lang="en-US" altLang="zh-CN" b="1" dirty="0">
                <a:solidFill>
                  <a:srgbClr val="960000"/>
                </a:solidFill>
                <a:latin typeface="楷体" panose="02010609060101010101" charset="-122"/>
                <a:ea typeface="楷体" panose="02010609060101010101" charset="-122"/>
                <a:cs typeface="楷体" panose="02010609060101010101" charset="-122"/>
                <a:sym typeface="+mn-ea"/>
              </a:rPr>
              <a:t>21</a:t>
            </a:r>
            <a:r>
              <a:rPr lang="zh-CN" altLang="en-US" b="1" dirty="0">
                <a:solidFill>
                  <a:srgbClr val="960000"/>
                </a:solidFill>
                <a:latin typeface="楷体" panose="02010609060101010101" charset="-122"/>
                <a:ea typeface="楷体" panose="02010609060101010101" charset="-122"/>
                <a:cs typeface="楷体" panose="02010609060101010101" charset="-122"/>
                <a:sym typeface="+mn-ea"/>
              </a:rPr>
              <a:t>世纪头</a:t>
            </a:r>
            <a:r>
              <a:rPr lang="en-US" altLang="zh-CN" b="1" dirty="0">
                <a:solidFill>
                  <a:srgbClr val="960000"/>
                </a:solidFill>
                <a:latin typeface="楷体" panose="02010609060101010101" charset="-122"/>
                <a:ea typeface="楷体" panose="02010609060101010101" charset="-122"/>
                <a:cs typeface="楷体" panose="02010609060101010101" charset="-122"/>
                <a:sym typeface="+mn-ea"/>
              </a:rPr>
              <a:t>20</a:t>
            </a:r>
            <a:r>
              <a:rPr lang="zh-CN" altLang="en-US" b="1" dirty="0">
                <a:solidFill>
                  <a:srgbClr val="960000"/>
                </a:solidFill>
                <a:latin typeface="楷体" panose="02010609060101010101" charset="-122"/>
                <a:ea typeface="楷体" panose="02010609060101010101" charset="-122"/>
                <a:cs typeface="楷体" panose="02010609060101010101" charset="-122"/>
                <a:sym typeface="+mn-ea"/>
              </a:rPr>
              <a:t>年，集中力量，全面建设惠及十几亿人口的更高水平的小康社会，经济更加发展、民主更加健全、科教更加进步、文化更加繁荣、社会更加和谐、人民生活更加殷实。</a:t>
            </a:r>
            <a:endParaRPr lang="zh-CN" altLang="en-US"/>
          </a:p>
        </p:txBody>
      </p:sp>
      <p:sp>
        <p:nvSpPr>
          <p:cNvPr id="70659" name="矩形 2"/>
          <p:cNvSpPr/>
          <p:nvPr/>
        </p:nvSpPr>
        <p:spPr>
          <a:xfrm>
            <a:off x="757555" y="3001010"/>
            <a:ext cx="647700" cy="2626995"/>
          </a:xfrm>
          <a:prstGeom prst="rect">
            <a:avLst/>
          </a:prstGeom>
          <a:solidFill>
            <a:srgbClr val="FFFFCC"/>
          </a:solidFill>
          <a:ln w="9525" cap="flat" cmpd="sng">
            <a:solidFill>
              <a:schemeClr val="tx1"/>
            </a:solidFill>
            <a:prstDash val="solid"/>
            <a:round/>
            <a:headEnd type="none" w="med" len="med"/>
            <a:tailEnd type="none" w="med" len="med"/>
          </a:ln>
        </p:spPr>
        <p:txBody>
          <a:bodyPr vert="eaVert" anchor="ctr"/>
          <a:p>
            <a:pPr algn="ctr"/>
            <a:r>
              <a:rPr lang="en-US" altLang="zh-CN" sz="2400" dirty="0">
                <a:solidFill>
                  <a:srgbClr val="FF0000"/>
                </a:solidFill>
                <a:latin typeface="华文新魏" pitchFamily="2" charset="-122"/>
                <a:ea typeface="华文新魏" pitchFamily="2" charset="-122"/>
              </a:rPr>
              <a:t> </a:t>
            </a:r>
            <a:r>
              <a:rPr lang="zh-CN" altLang="en-US" sz="2800" b="1" dirty="0">
                <a:solidFill>
                  <a:srgbClr val="960000"/>
                </a:solidFill>
                <a:latin typeface="微软雅黑" panose="020B0503020204020204" charset="-122"/>
                <a:ea typeface="微软雅黑" panose="020B0503020204020204" charset="-122"/>
                <a:cs typeface="微软雅黑" panose="020B0503020204020204" charset="-122"/>
              </a:rPr>
              <a:t>新世纪  新目标</a:t>
            </a:r>
            <a:r>
              <a:rPr lang="zh-CN" altLang="en-US" sz="2800" dirty="0">
                <a:solidFill>
                  <a:srgbClr val="960000"/>
                </a:solidFill>
                <a:latin typeface="微软雅黑" panose="020B0503020204020204" charset="-122"/>
                <a:ea typeface="微软雅黑" panose="020B0503020204020204" charset="-122"/>
                <a:cs typeface="微软雅黑" panose="020B0503020204020204" charset="-122"/>
              </a:rPr>
              <a:t> </a:t>
            </a:r>
            <a:endParaRPr lang="zh-CN" altLang="en-US" sz="2800" dirty="0">
              <a:solidFill>
                <a:srgbClr val="96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圆角矩形 4"/>
          <p:cNvSpPr/>
          <p:nvPr/>
        </p:nvSpPr>
        <p:spPr>
          <a:xfrm>
            <a:off x="775970" y="1299845"/>
            <a:ext cx="7305675" cy="2101215"/>
          </a:xfrm>
          <a:prstGeom prst="roundRect">
            <a:avLst>
              <a:gd name="adj" fmla="val 9185"/>
            </a:avLst>
          </a:prstGeom>
          <a:solidFill>
            <a:srgbClr val="FFFFCC"/>
          </a:solidFill>
          <a:ln w="76200" cap="flat" cmpd="sng">
            <a:solidFill>
              <a:srgbClr val="A3A3E0"/>
            </a:solidFill>
            <a:prstDash val="solid"/>
            <a:round/>
            <a:headEnd type="none" w="med" len="med"/>
            <a:tailEnd type="none" w="med" len="med"/>
          </a:ln>
        </p:spPr>
        <p:txBody>
          <a:bodyPr anchor="t"/>
          <a:p>
            <a:pPr>
              <a:lnSpc>
                <a:spcPct val="125000"/>
              </a:lnSpc>
            </a:pPr>
            <a:r>
              <a:rPr lang="en-US" altLang="zh-CN" sz="2800">
                <a:solidFill>
                  <a:srgbClr val="960000"/>
                </a:solidFill>
                <a:latin typeface="微软雅黑" panose="020B0503020204020204" charset="-122"/>
                <a:ea typeface="微软雅黑" panose="020B0503020204020204" charset="-122"/>
                <a:cs typeface="微软雅黑" panose="020B0503020204020204" charset="-122"/>
              </a:rPr>
              <a:t>  </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21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世纪三大历史任务：</a:t>
            </a:r>
            <a:endParaRPr lang="zh-CN" altLang="en-US" sz="2400" b="1">
              <a:solidFill>
                <a:srgbClr val="FF0000"/>
              </a:solidFill>
              <a:latin typeface="幼圆" pitchFamily="49" charset="-122"/>
              <a:ea typeface="幼圆" pitchFamily="49" charset="-122"/>
            </a:endParaRPr>
          </a:p>
          <a:p>
            <a:pPr>
              <a:lnSpc>
                <a:spcPct val="125000"/>
              </a:lnSpc>
            </a:pPr>
            <a:r>
              <a:rPr lang="zh-CN" altLang="en-US" sz="2400" b="1" dirty="0">
                <a:solidFill>
                  <a:srgbClr val="960000"/>
                </a:solidFill>
                <a:latin typeface="华文新魏" pitchFamily="2" charset="-122"/>
                <a:ea typeface="华文新魏" pitchFamily="2" charset="-122"/>
              </a:rPr>
              <a:t>  </a:t>
            </a:r>
            <a:r>
              <a:rPr lang="en-US" altLang="zh-CN" sz="2400" b="1" dirty="0">
                <a:solidFill>
                  <a:srgbClr val="960000"/>
                </a:solidFill>
                <a:latin typeface="华文新魏" pitchFamily="2" charset="-122"/>
                <a:ea typeface="华文新魏" pitchFamily="2" charset="-122"/>
              </a:rPr>
              <a:t>1.</a:t>
            </a:r>
            <a:r>
              <a:rPr lang="zh-CN" altLang="en-US" sz="2400" b="1" dirty="0">
                <a:solidFill>
                  <a:srgbClr val="960000"/>
                </a:solidFill>
                <a:latin typeface="华文新魏" pitchFamily="2" charset="-122"/>
                <a:ea typeface="华文新魏" pitchFamily="2" charset="-122"/>
              </a:rPr>
              <a:t>推进现代化建设 </a:t>
            </a:r>
            <a:endParaRPr lang="zh-CN" altLang="en-US" sz="2400" b="1">
              <a:solidFill>
                <a:srgbClr val="960000"/>
              </a:solidFill>
              <a:latin typeface="华文新魏" pitchFamily="2" charset="-122"/>
              <a:ea typeface="华文新魏" pitchFamily="2" charset="-122"/>
            </a:endParaRPr>
          </a:p>
          <a:p>
            <a:pPr>
              <a:lnSpc>
                <a:spcPct val="125000"/>
              </a:lnSpc>
            </a:pPr>
            <a:r>
              <a:rPr lang="zh-CN" altLang="en-US" sz="2400" b="1" dirty="0">
                <a:solidFill>
                  <a:srgbClr val="960000"/>
                </a:solidFill>
                <a:latin typeface="华文新魏" pitchFamily="2" charset="-122"/>
                <a:ea typeface="华文新魏" pitchFamily="2" charset="-122"/>
              </a:rPr>
              <a:t>  </a:t>
            </a:r>
            <a:r>
              <a:rPr lang="en-US" altLang="zh-CN" sz="2400" b="1" dirty="0">
                <a:solidFill>
                  <a:srgbClr val="960000"/>
                </a:solidFill>
                <a:latin typeface="华文新魏" pitchFamily="2" charset="-122"/>
                <a:ea typeface="华文新魏" pitchFamily="2" charset="-122"/>
              </a:rPr>
              <a:t>2.</a:t>
            </a:r>
            <a:r>
              <a:rPr lang="zh-CN" altLang="en-US" sz="2400" b="1" dirty="0">
                <a:solidFill>
                  <a:srgbClr val="960000"/>
                </a:solidFill>
                <a:latin typeface="华文新魏" pitchFamily="2" charset="-122"/>
                <a:ea typeface="华文新魏" pitchFamily="2" charset="-122"/>
              </a:rPr>
              <a:t>完成祖国统一 </a:t>
            </a:r>
            <a:endParaRPr lang="zh-CN" altLang="en-US" sz="2400" b="1">
              <a:solidFill>
                <a:srgbClr val="960000"/>
              </a:solidFill>
              <a:latin typeface="华文新魏" pitchFamily="2" charset="-122"/>
              <a:ea typeface="华文新魏" pitchFamily="2" charset="-122"/>
            </a:endParaRPr>
          </a:p>
          <a:p>
            <a:pPr>
              <a:lnSpc>
                <a:spcPct val="125000"/>
              </a:lnSpc>
            </a:pPr>
            <a:r>
              <a:rPr lang="zh-CN" altLang="en-US" sz="2400" b="1" dirty="0">
                <a:solidFill>
                  <a:srgbClr val="960000"/>
                </a:solidFill>
                <a:latin typeface="华文新魏" pitchFamily="2" charset="-122"/>
                <a:ea typeface="华文新魏" pitchFamily="2" charset="-122"/>
              </a:rPr>
              <a:t>  </a:t>
            </a:r>
            <a:r>
              <a:rPr lang="en-US" altLang="zh-CN" sz="2400" b="1" dirty="0">
                <a:solidFill>
                  <a:srgbClr val="960000"/>
                </a:solidFill>
                <a:latin typeface="华文新魏" pitchFamily="2" charset="-122"/>
                <a:ea typeface="华文新魏" pitchFamily="2" charset="-122"/>
              </a:rPr>
              <a:t>3.</a:t>
            </a:r>
            <a:r>
              <a:rPr lang="zh-CN" altLang="en-US" sz="2400" b="1" dirty="0">
                <a:solidFill>
                  <a:srgbClr val="960000"/>
                </a:solidFill>
                <a:latin typeface="华文新魏" pitchFamily="2" charset="-122"/>
                <a:ea typeface="华文新魏" pitchFamily="2" charset="-122"/>
              </a:rPr>
              <a:t>维护世界和平与促进共同发展 </a:t>
            </a:r>
            <a:endParaRPr lang="zh-CN" altLang="en-US" sz="2400" b="1" dirty="0">
              <a:solidFill>
                <a:srgbClr val="960000"/>
              </a:solidFill>
              <a:latin typeface="Times New Roman" panose="02020603050405020304" charset="0"/>
              <a:ea typeface="华文新魏" pitchFamily="2" charset="-122"/>
            </a:endParaRPr>
          </a:p>
        </p:txBody>
      </p:sp>
      <p:pic>
        <p:nvPicPr>
          <p:cNvPr id="75778" name="图片 757765" descr="8432_201008230110121jbAI"/>
          <p:cNvPicPr>
            <a:picLocks noChangeAspect="1"/>
          </p:cNvPicPr>
          <p:nvPr/>
        </p:nvPicPr>
        <p:blipFill>
          <a:blip r:embed="rId1"/>
          <a:stretch>
            <a:fillRect/>
          </a:stretch>
        </p:blipFill>
        <p:spPr>
          <a:xfrm>
            <a:off x="448628" y="3662998"/>
            <a:ext cx="2517775" cy="2563812"/>
          </a:xfrm>
          <a:prstGeom prst="rect">
            <a:avLst/>
          </a:prstGeom>
          <a:noFill/>
          <a:ln w="9525">
            <a:noFill/>
          </a:ln>
        </p:spPr>
      </p:pic>
      <p:pic>
        <p:nvPicPr>
          <p:cNvPr id="75779" name="图片 757767" descr="0909031422aaa0bab800c84dd6"/>
          <p:cNvPicPr>
            <a:picLocks noChangeAspect="1"/>
          </p:cNvPicPr>
          <p:nvPr/>
        </p:nvPicPr>
        <p:blipFill>
          <a:blip r:embed="rId2"/>
          <a:stretch>
            <a:fillRect/>
          </a:stretch>
        </p:blipFill>
        <p:spPr>
          <a:xfrm>
            <a:off x="3461385" y="3712210"/>
            <a:ext cx="2202815" cy="2515235"/>
          </a:xfrm>
          <a:prstGeom prst="rect">
            <a:avLst/>
          </a:prstGeom>
          <a:noFill/>
          <a:ln w="9525">
            <a:noFill/>
          </a:ln>
        </p:spPr>
      </p:pic>
      <p:pic>
        <p:nvPicPr>
          <p:cNvPr id="75780" name="图片 757769" descr="W020101230439617849146"/>
          <p:cNvPicPr>
            <a:picLocks noChangeAspect="1"/>
          </p:cNvPicPr>
          <p:nvPr/>
        </p:nvPicPr>
        <p:blipFill>
          <a:blip r:embed="rId3"/>
          <a:stretch>
            <a:fillRect/>
          </a:stretch>
        </p:blipFill>
        <p:spPr>
          <a:xfrm>
            <a:off x="5829300" y="3712210"/>
            <a:ext cx="2592705" cy="2308860"/>
          </a:xfrm>
          <a:prstGeom prst="rect">
            <a:avLst/>
          </a:prstGeom>
          <a:noFill/>
          <a:ln w="9525">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7" name="矩形 2"/>
          <p:cNvSpPr/>
          <p:nvPr/>
        </p:nvSpPr>
        <p:spPr>
          <a:xfrm>
            <a:off x="3662680" y="1245870"/>
            <a:ext cx="5364163" cy="5400675"/>
          </a:xfrm>
          <a:prstGeom prst="rect">
            <a:avLst/>
          </a:prstGeom>
          <a:solidFill>
            <a:srgbClr val="FFFFCC"/>
          </a:solidFill>
          <a:ln w="9525" cap="flat" cmpd="sng">
            <a:solidFill>
              <a:schemeClr val="tx1"/>
            </a:solidFill>
            <a:prstDash val="solid"/>
            <a:round/>
            <a:headEnd type="none" w="med" len="med"/>
            <a:tailEnd type="none" w="med" len="med"/>
          </a:ln>
        </p:spPr>
        <p:txBody>
          <a:bodyPr anchor="ctr"/>
          <a:p>
            <a:pPr>
              <a:lnSpc>
                <a:spcPct val="125000"/>
              </a:lnSpc>
            </a:pPr>
            <a:r>
              <a:rPr lang="en-US" altLang="zh-CN" sz="1600" b="1" dirty="0">
                <a:latin typeface="Arial" panose="020B0604020202020204" pitchFamily="34" charset="0"/>
                <a:ea typeface="宋体" panose="02010600030101010101" pitchFamily="2" charset="-122"/>
              </a:rPr>
              <a:t>       </a:t>
            </a:r>
            <a:r>
              <a:rPr lang="zh-CN" altLang="en-US" sz="2000" b="1" dirty="0">
                <a:solidFill>
                  <a:srgbClr val="FF0000"/>
                </a:solidFill>
                <a:latin typeface="Arial" panose="020B0604020202020204" pitchFamily="34" charset="0"/>
                <a:ea typeface="黑体" panose="02010609060101010101" pitchFamily="2" charset="-122"/>
              </a:rPr>
              <a:t>在人们收入水平普遍提高同时，也出现了一些分配不公现象，群众对此反映较强烈。</a:t>
            </a:r>
            <a:endParaRPr lang="zh-CN" altLang="en-US" sz="2000" b="1" dirty="0">
              <a:solidFill>
                <a:srgbClr val="FF0000"/>
              </a:solidFill>
              <a:latin typeface="Arial" panose="020B0604020202020204" pitchFamily="34" charset="0"/>
              <a:ea typeface="黑体" panose="02010609060101010101" pitchFamily="2" charset="-122"/>
            </a:endParaRPr>
          </a:p>
          <a:p>
            <a:pPr>
              <a:lnSpc>
                <a:spcPct val="125000"/>
              </a:lnSpc>
            </a:pPr>
            <a:r>
              <a:rPr lang="zh-CN" altLang="en-US" b="1" dirty="0">
                <a:latin typeface="Arial" panose="020B0604020202020204" pitchFamily="34" charset="0"/>
                <a:ea typeface="宋体" panose="02010600030101010101" pitchFamily="2" charset="-122"/>
              </a:rPr>
              <a:t>　</a:t>
            </a:r>
            <a:r>
              <a:rPr lang="zh-CN" altLang="en-US" sz="1600" b="1" dirty="0">
                <a:solidFill>
                  <a:srgbClr val="0000FF"/>
                </a:solidFill>
                <a:latin typeface="Arial" panose="020B0604020202020204" pitchFamily="34" charset="0"/>
                <a:ea typeface="幼圆" pitchFamily="49" charset="-122"/>
              </a:rPr>
              <a:t>居民收入在国民收入分配中比重偏低</a:t>
            </a:r>
            <a:r>
              <a:rPr lang="zh-CN" altLang="en-US" sz="1600" dirty="0">
                <a:solidFill>
                  <a:schemeClr val="tx1"/>
                </a:solidFill>
                <a:latin typeface="Arial" panose="020B0604020202020204" pitchFamily="34" charset="0"/>
                <a:ea typeface="幼圆" pitchFamily="49" charset="-122"/>
              </a:rPr>
              <a:t>。</a:t>
            </a:r>
            <a:r>
              <a:rPr lang="zh-CN" altLang="en-US" sz="1200" dirty="0">
                <a:solidFill>
                  <a:schemeClr val="tx1"/>
                </a:solidFill>
                <a:latin typeface="Arial" panose="020B0604020202020204" pitchFamily="34" charset="0"/>
                <a:ea typeface="宋体" panose="02010600030101010101" pitchFamily="2" charset="-122"/>
              </a:rPr>
              <a:t>近年我国居民收入在国民收入分配中比重呈逐年下降趋势。</a:t>
            </a:r>
            <a:r>
              <a:rPr lang="en-US" altLang="zh-CN" sz="1200" dirty="0">
                <a:solidFill>
                  <a:schemeClr val="tx1"/>
                </a:solidFill>
                <a:latin typeface="Arial" panose="020B0604020202020204" pitchFamily="34" charset="0"/>
                <a:ea typeface="宋体" panose="02010600030101010101" pitchFamily="2" charset="-122"/>
              </a:rPr>
              <a:t>2007</a:t>
            </a:r>
            <a:r>
              <a:rPr lang="zh-CN" altLang="en-US" sz="1200" dirty="0">
                <a:solidFill>
                  <a:schemeClr val="tx1"/>
                </a:solidFill>
                <a:latin typeface="Arial" panose="020B0604020202020204" pitchFamily="34" charset="0"/>
                <a:ea typeface="宋体" panose="02010600030101010101" pitchFamily="2" charset="-122"/>
              </a:rPr>
              <a:t>年，居民收入占国民可支配收入比重为</a:t>
            </a:r>
            <a:r>
              <a:rPr lang="en-US" altLang="zh-CN" sz="1200" dirty="0">
                <a:solidFill>
                  <a:schemeClr val="tx1"/>
                </a:solidFill>
                <a:latin typeface="Arial" panose="020B0604020202020204" pitchFamily="34" charset="0"/>
                <a:ea typeface="宋体" panose="02010600030101010101" pitchFamily="2" charset="-122"/>
              </a:rPr>
              <a:t>57.5%</a:t>
            </a:r>
            <a:r>
              <a:rPr lang="zh-CN" altLang="en-US" sz="1200" dirty="0">
                <a:solidFill>
                  <a:schemeClr val="tx1"/>
                </a:solidFill>
                <a:latin typeface="Arial" panose="020B0604020202020204" pitchFamily="34" charset="0"/>
                <a:ea typeface="宋体" panose="02010600030101010101" pitchFamily="2" charset="-122"/>
              </a:rPr>
              <a:t>，比</a:t>
            </a:r>
            <a:r>
              <a:rPr lang="en-US" altLang="zh-CN" sz="1200" dirty="0">
                <a:solidFill>
                  <a:schemeClr val="tx1"/>
                </a:solidFill>
                <a:latin typeface="Arial" panose="020B0604020202020204" pitchFamily="34" charset="0"/>
                <a:ea typeface="宋体" panose="02010600030101010101" pitchFamily="2" charset="-122"/>
              </a:rPr>
              <a:t>1992</a:t>
            </a:r>
            <a:r>
              <a:rPr lang="zh-CN" altLang="en-US" sz="1200" dirty="0">
                <a:solidFill>
                  <a:schemeClr val="tx1"/>
                </a:solidFill>
                <a:latin typeface="Arial" panose="020B0604020202020204" pitchFamily="34" charset="0"/>
                <a:ea typeface="宋体" panose="02010600030101010101" pitchFamily="2" charset="-122"/>
              </a:rPr>
              <a:t>年下降</a:t>
            </a:r>
            <a:r>
              <a:rPr lang="en-US" altLang="zh-CN" sz="1200" dirty="0">
                <a:solidFill>
                  <a:schemeClr val="tx1"/>
                </a:solidFill>
                <a:latin typeface="Arial" panose="020B0604020202020204" pitchFamily="34" charset="0"/>
                <a:ea typeface="宋体" panose="02010600030101010101" pitchFamily="2" charset="-122"/>
              </a:rPr>
              <a:t>10.8</a:t>
            </a:r>
            <a:r>
              <a:rPr lang="zh-CN" altLang="en-US" sz="1200" dirty="0">
                <a:solidFill>
                  <a:schemeClr val="tx1"/>
                </a:solidFill>
                <a:latin typeface="Arial" panose="020B0604020202020204" pitchFamily="34" charset="0"/>
                <a:ea typeface="宋体" panose="02010600030101010101" pitchFamily="2" charset="-122"/>
              </a:rPr>
              <a:t>个百分点，而政府收入和企业收入却呈快速上升趋势。</a:t>
            </a:r>
            <a:endParaRPr lang="zh-CN" altLang="en-US" sz="1200" b="1" dirty="0">
              <a:latin typeface="Arial" panose="020B0604020202020204" pitchFamily="34" charset="0"/>
              <a:ea typeface="宋体" panose="02010600030101010101" pitchFamily="2" charset="-122"/>
            </a:endParaRPr>
          </a:p>
          <a:p>
            <a:pPr>
              <a:lnSpc>
                <a:spcPct val="125000"/>
              </a:lnSpc>
            </a:pPr>
            <a:r>
              <a:rPr lang="zh-CN" altLang="en-US" b="1" dirty="0">
                <a:latin typeface="Arial" panose="020B0604020202020204" pitchFamily="34" charset="0"/>
                <a:ea typeface="宋体" panose="02010600030101010101" pitchFamily="2" charset="-122"/>
              </a:rPr>
              <a:t>　</a:t>
            </a:r>
            <a:r>
              <a:rPr lang="zh-CN" altLang="en-US" sz="1600" b="1" dirty="0">
                <a:solidFill>
                  <a:srgbClr val="0000FF"/>
                </a:solidFill>
                <a:latin typeface="Arial" panose="020B0604020202020204" pitchFamily="34" charset="0"/>
                <a:ea typeface="宋体" panose="02010600030101010101" pitchFamily="2" charset="-122"/>
              </a:rPr>
              <a:t>普通劳动者收入偏低。</a:t>
            </a:r>
            <a:r>
              <a:rPr lang="en-US" altLang="zh-CN" sz="1200">
                <a:solidFill>
                  <a:schemeClr val="tx1"/>
                </a:solidFill>
                <a:latin typeface="Arial" panose="020B0604020202020204" pitchFamily="34" charset="0"/>
                <a:ea typeface="宋体" panose="02010600030101010101" pitchFamily="2" charset="-122"/>
              </a:rPr>
              <a:t>1997—</a:t>
            </a:r>
            <a:r>
              <a:rPr lang="en-US" altLang="zh-CN" sz="1200" dirty="0">
                <a:solidFill>
                  <a:schemeClr val="tx1"/>
                </a:solidFill>
                <a:latin typeface="Arial" panose="020B0604020202020204" pitchFamily="34" charset="0"/>
                <a:ea typeface="宋体" panose="02010600030101010101" pitchFamily="2" charset="-122"/>
              </a:rPr>
              <a:t>2007</a:t>
            </a:r>
            <a:r>
              <a:rPr lang="zh-CN" altLang="en-US" sz="1200" dirty="0">
                <a:solidFill>
                  <a:schemeClr val="tx1"/>
                </a:solidFill>
                <a:latin typeface="Arial" panose="020B0604020202020204" pitchFamily="34" charset="0"/>
                <a:ea typeface="宋体" panose="02010600030101010101" pitchFamily="2" charset="-122"/>
              </a:rPr>
              <a:t>年</a:t>
            </a:r>
            <a:r>
              <a:rPr lang="en-US" altLang="zh-CN" sz="1200" dirty="0">
                <a:solidFill>
                  <a:schemeClr val="tx1"/>
                </a:solidFill>
                <a:latin typeface="Arial" panose="020B0604020202020204" pitchFamily="34" charset="0"/>
                <a:ea typeface="宋体" panose="02010600030101010101" pitchFamily="2" charset="-122"/>
              </a:rPr>
              <a:t>10</a:t>
            </a:r>
            <a:r>
              <a:rPr lang="zh-CN" altLang="en-US" sz="1200" dirty="0">
                <a:solidFill>
                  <a:schemeClr val="tx1"/>
                </a:solidFill>
                <a:latin typeface="Arial" panose="020B0604020202020204" pitchFamily="34" charset="0"/>
                <a:ea typeface="宋体" panose="02010600030101010101" pitchFamily="2" charset="-122"/>
              </a:rPr>
              <a:t>年间，劳动报酬占国内生产总值比重从</a:t>
            </a:r>
            <a:r>
              <a:rPr lang="en-US" altLang="zh-CN" sz="1200" dirty="0">
                <a:solidFill>
                  <a:schemeClr val="tx1"/>
                </a:solidFill>
                <a:latin typeface="Arial" panose="020B0604020202020204" pitchFamily="34" charset="0"/>
                <a:ea typeface="宋体" panose="02010600030101010101" pitchFamily="2" charset="-122"/>
              </a:rPr>
              <a:t>53.4%</a:t>
            </a:r>
            <a:r>
              <a:rPr lang="zh-CN" altLang="en-US" sz="1200" dirty="0">
                <a:solidFill>
                  <a:schemeClr val="tx1"/>
                </a:solidFill>
                <a:latin typeface="Arial" panose="020B0604020202020204" pitchFamily="34" charset="0"/>
                <a:ea typeface="宋体" panose="02010600030101010101" pitchFamily="2" charset="-122"/>
              </a:rPr>
              <a:t>下降到</a:t>
            </a:r>
            <a:r>
              <a:rPr lang="en-US" altLang="zh-CN" sz="1200" dirty="0">
                <a:solidFill>
                  <a:schemeClr val="tx1"/>
                </a:solidFill>
                <a:latin typeface="Arial" panose="020B0604020202020204" pitchFamily="34" charset="0"/>
                <a:ea typeface="宋体" panose="02010600030101010101" pitchFamily="2" charset="-122"/>
              </a:rPr>
              <a:t>39.74%</a:t>
            </a:r>
            <a:r>
              <a:rPr lang="zh-CN" altLang="en-US" sz="1200" dirty="0">
                <a:solidFill>
                  <a:schemeClr val="tx1"/>
                </a:solidFill>
                <a:latin typeface="Arial" panose="020B0604020202020204" pitchFamily="34" charset="0"/>
                <a:ea typeface="宋体" panose="02010600030101010101" pitchFamily="2" charset="-122"/>
              </a:rPr>
              <a:t>。尽管这里面有统计口径变化的影响，但总体上我国劳动报酬占比呈逐年下降趋势。</a:t>
            </a:r>
            <a:endParaRPr lang="zh-CN" altLang="en-US" sz="1200" dirty="0">
              <a:solidFill>
                <a:schemeClr val="tx1"/>
              </a:solidFill>
              <a:latin typeface="Arial" panose="020B0604020202020204" pitchFamily="34" charset="0"/>
              <a:ea typeface="宋体" panose="02010600030101010101" pitchFamily="2" charset="-122"/>
            </a:endParaRPr>
          </a:p>
          <a:p>
            <a:pPr>
              <a:lnSpc>
                <a:spcPct val="125000"/>
              </a:lnSpc>
            </a:pPr>
            <a:r>
              <a:rPr lang="zh-CN" altLang="en-US" b="1" dirty="0">
                <a:latin typeface="Arial" panose="020B0604020202020204" pitchFamily="34" charset="0"/>
                <a:ea typeface="宋体" panose="02010600030101010101" pitchFamily="2" charset="-122"/>
              </a:rPr>
              <a:t>　</a:t>
            </a:r>
            <a:r>
              <a:rPr lang="zh-CN" altLang="en-US" sz="1600" b="1" dirty="0">
                <a:solidFill>
                  <a:srgbClr val="0000FF"/>
                </a:solidFill>
                <a:latin typeface="Arial" panose="020B0604020202020204" pitchFamily="34" charset="0"/>
                <a:ea typeface="宋体" panose="02010600030101010101" pitchFamily="2" charset="-122"/>
              </a:rPr>
              <a:t>垄断行业收入畸高。</a:t>
            </a:r>
            <a:r>
              <a:rPr lang="zh-CN" altLang="en-US" sz="1200" dirty="0">
                <a:solidFill>
                  <a:schemeClr val="tx1"/>
                </a:solidFill>
                <a:latin typeface="Arial" panose="020B0604020202020204" pitchFamily="34" charset="0"/>
                <a:ea typeface="宋体" panose="02010600030101010101" pitchFamily="2" charset="-122"/>
              </a:rPr>
              <a:t>一些行业凭借国家赋予的垄断地位轻而易举获取高额利润，并将其转化为员工收入和福利。这些过高收入与员工的劳动贡献和企业的真实业绩并不相符。</a:t>
            </a:r>
            <a:endParaRPr lang="zh-CN" altLang="en-US" sz="1200" dirty="0">
              <a:solidFill>
                <a:schemeClr val="tx1"/>
              </a:solidFill>
              <a:latin typeface="Arial" panose="020B0604020202020204" pitchFamily="34" charset="0"/>
              <a:ea typeface="宋体" panose="02010600030101010101" pitchFamily="2" charset="-122"/>
            </a:endParaRPr>
          </a:p>
          <a:p>
            <a:pPr>
              <a:lnSpc>
                <a:spcPct val="125000"/>
              </a:lnSpc>
            </a:pPr>
            <a:r>
              <a:rPr lang="zh-CN" altLang="en-US" sz="1600" b="1" dirty="0">
                <a:latin typeface="Arial" panose="020B0604020202020204" pitchFamily="34" charset="0"/>
                <a:ea typeface="宋体" panose="02010600030101010101" pitchFamily="2" charset="-122"/>
              </a:rPr>
              <a:t>　</a:t>
            </a:r>
            <a:r>
              <a:rPr lang="zh-CN" altLang="en-US" sz="1600" b="1" dirty="0">
                <a:solidFill>
                  <a:srgbClr val="0000FF"/>
                </a:solidFill>
                <a:latin typeface="Arial" panose="020B0604020202020204" pitchFamily="34" charset="0"/>
                <a:ea typeface="幼圆" pitchFamily="49" charset="-122"/>
              </a:rPr>
              <a:t>一些不合理收入没有得到有效规范</a:t>
            </a:r>
            <a:r>
              <a:rPr lang="en-US" altLang="zh-CN" sz="1200" dirty="0">
                <a:solidFill>
                  <a:schemeClr val="tx1"/>
                </a:solidFill>
                <a:latin typeface="Arial" panose="020B0604020202020204" pitchFamily="34" charset="0"/>
              </a:rPr>
              <a:t>。</a:t>
            </a:r>
            <a:r>
              <a:rPr lang="en-US" altLang="zh-CN" sz="1200" dirty="0">
                <a:solidFill>
                  <a:schemeClr val="tx1"/>
                </a:solidFill>
                <a:latin typeface="Arial" panose="020B0604020202020204" pitchFamily="34" charset="0"/>
                <a:ea typeface="宋体" panose="02010600030101010101" pitchFamily="2" charset="-122"/>
              </a:rPr>
              <a:t>一些单位私设“小金库”，巧立名目滥发津贴补贴、非货币性福利等；一些行业乱收费、乱罚款、乱摊派、乱涨价；一些行业人员收受红包、回扣、出场费等。这些被称为“灰色收入”、“隐性收入”的部分往往难以统计，也难以纳入收入调节范围。</a:t>
            </a:r>
            <a:endParaRPr lang="zh-CN" altLang="en-US" sz="1200" b="1" dirty="0">
              <a:latin typeface="Arial" panose="020B0604020202020204" pitchFamily="34" charset="0"/>
              <a:ea typeface="宋体" panose="02010600030101010101" pitchFamily="2" charset="-122"/>
            </a:endParaRPr>
          </a:p>
          <a:p>
            <a:pPr algn="l">
              <a:lnSpc>
                <a:spcPct val="125000"/>
              </a:lnSpc>
            </a:pPr>
            <a:r>
              <a:rPr lang="zh-CN" altLang="en-US" sz="1600" b="1" dirty="0">
                <a:latin typeface="Arial" panose="020B0604020202020204" pitchFamily="34" charset="0"/>
                <a:ea typeface="幼圆" pitchFamily="49" charset="-122"/>
              </a:rPr>
              <a:t>　</a:t>
            </a:r>
            <a:r>
              <a:rPr lang="zh-CN" altLang="en-US" sz="1600" b="1" dirty="0">
                <a:solidFill>
                  <a:srgbClr val="0000FF"/>
                </a:solidFill>
                <a:latin typeface="Arial" panose="020B0604020202020204" pitchFamily="34" charset="0"/>
                <a:ea typeface="幼圆" pitchFamily="49" charset="-122"/>
              </a:rPr>
              <a:t>违反分配政策现象大量存在。</a:t>
            </a:r>
            <a:r>
              <a:rPr lang="en-US" altLang="zh-CN" sz="1200" dirty="0">
                <a:solidFill>
                  <a:schemeClr val="tx1"/>
                </a:solidFill>
                <a:latin typeface="Arial" panose="020B0604020202020204" pitchFamily="34" charset="0"/>
                <a:ea typeface="宋体" panose="02010600030101010101" pitchFamily="2" charset="-122"/>
              </a:rPr>
              <a:t>一些地方最低工资标准调整不及时，与经济发展和物价水平不相符。一些企业不执行国家最低工资标准，不按规定给工人缴纳各种社会保险，随意压低、克扣工人工资，特别是农民工工资拖欠问题久治不绝。</a:t>
            </a:r>
            <a:endParaRPr lang="en-US" altLang="zh-CN" sz="1200" dirty="0">
              <a:solidFill>
                <a:schemeClr val="tx1"/>
              </a:solidFill>
              <a:latin typeface="Arial" panose="020B0604020202020204" pitchFamily="34" charset="0"/>
              <a:ea typeface="宋体" panose="02010600030101010101" pitchFamily="2" charset="-122"/>
            </a:endParaRPr>
          </a:p>
        </p:txBody>
      </p:sp>
      <p:pic>
        <p:nvPicPr>
          <p:cNvPr id="72705" name="图片 760836" descr="20100526091146806"/>
          <p:cNvPicPr>
            <a:picLocks noChangeAspect="1"/>
          </p:cNvPicPr>
          <p:nvPr/>
        </p:nvPicPr>
        <p:blipFill>
          <a:blip r:embed="rId1"/>
          <a:stretch>
            <a:fillRect/>
          </a:stretch>
        </p:blipFill>
        <p:spPr>
          <a:xfrm>
            <a:off x="226695" y="1431290"/>
            <a:ext cx="3312160" cy="2569210"/>
          </a:xfrm>
          <a:prstGeom prst="rect">
            <a:avLst/>
          </a:prstGeom>
          <a:noFill/>
          <a:ln w="9525">
            <a:noFill/>
          </a:ln>
        </p:spPr>
      </p:pic>
      <p:pic>
        <p:nvPicPr>
          <p:cNvPr id="72706" name="图片 760838" descr="TQB04304C_3"/>
          <p:cNvPicPr>
            <a:picLocks noChangeAspect="1"/>
          </p:cNvPicPr>
          <p:nvPr/>
        </p:nvPicPr>
        <p:blipFill>
          <a:blip r:embed="rId2"/>
          <a:stretch>
            <a:fillRect/>
          </a:stretch>
        </p:blipFill>
        <p:spPr>
          <a:xfrm>
            <a:off x="335915" y="4069715"/>
            <a:ext cx="3202940" cy="2576830"/>
          </a:xfrm>
          <a:prstGeom prst="rect">
            <a:avLst/>
          </a:prstGeom>
          <a:noFill/>
          <a:ln w="9525">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3802380" cy="789305"/>
          </a:xfrm>
        </p:spPr>
        <p:txBody>
          <a:bodyPr/>
          <a:p>
            <a:pPr algn="l"/>
            <a:r>
              <a:rPr lang="zh-CN" altLang="en-US"/>
              <a:t>发展处于关键时期</a:t>
            </a:r>
            <a:endParaRPr lang="zh-CN" altLang="en-US"/>
          </a:p>
        </p:txBody>
      </p:sp>
      <p:sp>
        <p:nvSpPr>
          <p:cNvPr id="3" name="内容占位符 2"/>
          <p:cNvSpPr>
            <a:spLocks noGrp="1"/>
          </p:cNvSpPr>
          <p:nvPr>
            <p:ph idx="1"/>
          </p:nvPr>
        </p:nvSpPr>
        <p:spPr>
          <a:xfrm>
            <a:off x="325120" y="2073910"/>
            <a:ext cx="8493760" cy="3569335"/>
          </a:xfrm>
        </p:spPr>
        <p:txBody>
          <a:bodyPr/>
          <a:p>
            <a:pPr marL="0" indent="0">
              <a:lnSpc>
                <a:spcPct val="140000"/>
              </a:lnSpc>
              <a:buNone/>
            </a:pPr>
            <a:r>
              <a:rPr lang="zh-CN" altLang="en-US"/>
              <a:t>      中国人均GDP在2003年首次突破1000美元大关，一些经济学家认为这一指数标志着中国发展到了一个“关键性时刻”。从国际经验来看，人均GDP突破1000美元大关后，可能出现两种前途：一种是进入“黄金发展时期”，保持一个较长时间的经济增长，顺利实现工业化和现代化；另一种是矛盾凸显时期，各种矛盾激化，经济社会发展停滞不前，甚至引发社会动荡和倒退。  </a:t>
            </a:r>
            <a:endParaRPr lang="zh-CN" alt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80085"/>
          </a:xfrm>
        </p:spPr>
        <p:txBody>
          <a:bodyPr/>
          <a:p>
            <a:pPr algn="l"/>
            <a:r>
              <a:rPr lang="zh-CN" altLang="en-US"/>
              <a:t>改革进入攻坚阶段</a:t>
            </a:r>
            <a:endParaRPr lang="zh-CN" altLang="en-US"/>
          </a:p>
        </p:txBody>
      </p:sp>
      <p:sp>
        <p:nvSpPr>
          <p:cNvPr id="3" name="内容占位符 2"/>
          <p:cNvSpPr>
            <a:spLocks noGrp="1"/>
          </p:cNvSpPr>
          <p:nvPr>
            <p:ph idx="1"/>
          </p:nvPr>
        </p:nvSpPr>
        <p:spPr>
          <a:xfrm>
            <a:off x="325120" y="1965960"/>
            <a:ext cx="8601075" cy="4111625"/>
          </a:xfrm>
        </p:spPr>
        <p:txBody>
          <a:bodyPr/>
          <a:p>
            <a:pPr marL="0" indent="0">
              <a:lnSpc>
                <a:spcPct val="120000"/>
              </a:lnSpc>
              <a:buNone/>
            </a:pPr>
            <a:r>
              <a:rPr lang="en-US" altLang="zh-CN" sz="2000"/>
              <a:t>      </a:t>
            </a:r>
            <a:r>
              <a:rPr lang="zh-CN" altLang="en-US" sz="2000"/>
              <a:t>总的看改革滞后于开放和发展，存在五个不协调：</a:t>
            </a:r>
            <a:r>
              <a:rPr lang="zh-CN" altLang="en-US" sz="2000" b="1">
                <a:solidFill>
                  <a:schemeClr val="accent2">
                    <a:lumMod val="75000"/>
                  </a:schemeClr>
                </a:solidFill>
              </a:rPr>
              <a:t>（一）体制改革与对外开放和经济发展不够协调。</a:t>
            </a:r>
            <a:r>
              <a:rPr lang="zh-CN" altLang="en-US" sz="2000"/>
              <a:t>主要表现为经济结构调整滞后、企业产权制度改革滞后、国有企业体制改革滞后。</a:t>
            </a:r>
            <a:r>
              <a:rPr lang="zh-CN" altLang="en-US" sz="2000" b="1">
                <a:solidFill>
                  <a:schemeClr val="accent2">
                    <a:lumMod val="75000"/>
                  </a:schemeClr>
                </a:solidFill>
              </a:rPr>
              <a:t>（二）经济改革发展与社会改革发展不够协调。</a:t>
            </a:r>
            <a:r>
              <a:rPr lang="zh-CN" altLang="en-US" sz="2000"/>
              <a:t>一些地方乱占滥用耕地层出不穷，环境遭受污染，生态受到严重破坏，资源紧缺，能源紧张，持续发展后劲存在隐忧。</a:t>
            </a:r>
            <a:r>
              <a:rPr lang="zh-CN" altLang="en-US" sz="2000" b="1">
                <a:solidFill>
                  <a:schemeClr val="accent2">
                    <a:lumMod val="75000"/>
                  </a:schemeClr>
                </a:solidFill>
              </a:rPr>
              <a:t>（三）地区之间城乡之间改革发展不协调。</a:t>
            </a:r>
            <a:r>
              <a:rPr lang="zh-CN" altLang="en-US" sz="2000"/>
              <a:t>东西两翼和粤北山区都远远落后于珠三角，其差距越拉越大。“三农”问题、城乡二元化结构问题比较突出。</a:t>
            </a:r>
            <a:r>
              <a:rPr lang="zh-CN" altLang="en-US" sz="2000" b="1">
                <a:solidFill>
                  <a:schemeClr val="accent2">
                    <a:lumMod val="75000"/>
                  </a:schemeClr>
                </a:solidFill>
              </a:rPr>
              <a:t>（四）社会收入分配不公，贫富距悬殊迅速拉大。</a:t>
            </a:r>
            <a:r>
              <a:rPr lang="zh-CN" altLang="en-US" sz="2000"/>
              <a:t>以广东省为例，城乡居民之间收入的比例由1989年的1.54∶1扩大到2003年的3.05∶1。</a:t>
            </a:r>
            <a:r>
              <a:rPr lang="zh-CN" altLang="en-US" sz="2000" b="1">
                <a:solidFill>
                  <a:schemeClr val="accent2">
                    <a:lumMod val="75000"/>
                  </a:schemeClr>
                </a:solidFill>
              </a:rPr>
              <a:t>（五）政治体制改革与经济体制改革不配套，不够协调。</a:t>
            </a:r>
            <a:r>
              <a:rPr lang="zh-CN" altLang="en-US" sz="2000"/>
              <a:t>政府职能还有待转变，民主与法治、监督机制有待健全。 </a:t>
            </a:r>
            <a:endParaRPr lang="zh-CN" altLang="en-US" sz="200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129665"/>
            <a:ext cx="8229600" cy="710565"/>
          </a:xfrm>
        </p:spPr>
        <p:txBody>
          <a:bodyPr/>
          <a:p>
            <a:pPr algn="l"/>
            <a:r>
              <a:rPr lang="zh-CN" altLang="en-US" dirty="0">
                <a:solidFill>
                  <a:schemeClr val="accent2">
                    <a:lumMod val="75000"/>
                  </a:schemeClr>
                </a:solidFill>
                <a:ea typeface="黑体" panose="02010609060101010101" pitchFamily="2" charset="-122"/>
                <a:sym typeface="+mn-ea"/>
              </a:rPr>
              <a:t>“</a:t>
            </a:r>
            <a:r>
              <a:rPr lang="zh-CN" altLang="en-US" dirty="0">
                <a:solidFill>
                  <a:schemeClr val="accent2">
                    <a:lumMod val="75000"/>
                  </a:schemeClr>
                </a:solidFill>
                <a:latin typeface="黑体" panose="02010609060101010101" pitchFamily="2" charset="-122"/>
                <a:ea typeface="黑体" panose="02010609060101010101" pitchFamily="2" charset="-122"/>
                <a:sym typeface="+mn-ea"/>
              </a:rPr>
              <a:t>三个代表</a:t>
            </a:r>
            <a:r>
              <a:rPr lang="zh-CN" altLang="en-US" dirty="0">
                <a:solidFill>
                  <a:schemeClr val="accent2">
                    <a:lumMod val="75000"/>
                  </a:schemeClr>
                </a:solidFill>
                <a:ea typeface="黑体" panose="02010609060101010101" pitchFamily="2" charset="-122"/>
                <a:sym typeface="+mn-ea"/>
              </a:rPr>
              <a:t>”</a:t>
            </a:r>
            <a:r>
              <a:rPr lang="zh-CN" altLang="en-US" dirty="0">
                <a:solidFill>
                  <a:schemeClr val="accent2">
                    <a:lumMod val="75000"/>
                  </a:schemeClr>
                </a:solidFill>
                <a:latin typeface="黑体" panose="02010609060101010101" pitchFamily="2" charset="-122"/>
                <a:ea typeface="黑体" panose="02010609060101010101" pitchFamily="2" charset="-122"/>
                <a:sym typeface="+mn-ea"/>
              </a:rPr>
              <a:t>重要思想形成条件</a:t>
            </a:r>
            <a:endParaRPr lang="zh-CN" altLang="en-US" dirty="0">
              <a:solidFill>
                <a:schemeClr val="accent2">
                  <a:lumMod val="75000"/>
                </a:schemeClr>
              </a:solidFill>
              <a:latin typeface="黑体" panose="02010609060101010101" pitchFamily="2" charset="-122"/>
              <a:ea typeface="黑体" panose="02010609060101010101" pitchFamily="2" charset="-122"/>
              <a:sym typeface="+mn-ea"/>
            </a:endParaRPr>
          </a:p>
        </p:txBody>
      </p:sp>
      <p:sp>
        <p:nvSpPr>
          <p:cNvPr id="3" name="内容占位符 2"/>
          <p:cNvSpPr>
            <a:spLocks noGrp="1"/>
          </p:cNvSpPr>
          <p:nvPr>
            <p:ph idx="1"/>
          </p:nvPr>
        </p:nvSpPr>
        <p:spPr>
          <a:xfrm>
            <a:off x="951230" y="1997075"/>
            <a:ext cx="7780655" cy="3569335"/>
          </a:xfrm>
        </p:spPr>
        <p:txBody>
          <a:bodyPr/>
          <a:p>
            <a:pPr>
              <a:lnSpc>
                <a:spcPct val="150000"/>
              </a:lnSpc>
              <a:buClr>
                <a:srgbClr val="FF0000"/>
              </a:buClr>
              <a:buFont typeface="Wingdings" panose="05000000000000000000" charset="0"/>
              <a:buChar char="p"/>
            </a:pPr>
            <a:r>
              <a:rPr lang="en-US" altLang="zh-CN"/>
              <a:t> </a:t>
            </a:r>
            <a:r>
              <a:rPr lang="zh-CN" altLang="en-US"/>
              <a:t>是在对冷战结束后国际局势科学判断的基础上形成的（世情）</a:t>
            </a:r>
            <a:endParaRPr lang="zh-CN" altLang="en-US"/>
          </a:p>
          <a:p>
            <a:pPr>
              <a:lnSpc>
                <a:spcPct val="150000"/>
              </a:lnSpc>
              <a:buClr>
                <a:srgbClr val="FF0000"/>
              </a:buClr>
              <a:buFont typeface="Wingdings" panose="05000000000000000000" charset="0"/>
              <a:buChar char="p"/>
            </a:pPr>
            <a:r>
              <a:rPr lang="zh-CN" altLang="en-US"/>
              <a:t> 是在科学判断党的历史方位和总结历史经验的基础上提出来的（党情）</a:t>
            </a:r>
            <a:endParaRPr lang="zh-CN" altLang="en-US"/>
          </a:p>
          <a:p>
            <a:pPr>
              <a:lnSpc>
                <a:spcPct val="150000"/>
              </a:lnSpc>
              <a:buClr>
                <a:srgbClr val="FF0000"/>
              </a:buClr>
              <a:buFont typeface="Wingdings" panose="05000000000000000000" charset="0"/>
              <a:buChar char="p"/>
            </a:pPr>
            <a:r>
              <a:rPr lang="zh-CN" altLang="en-US"/>
              <a:t> 是在建设中国特色社会主义伟大实践的基础上形成的（国情）</a:t>
            </a:r>
            <a:endParaRPr lang="zh-CN" altLang="en-US"/>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5250" y="1332230"/>
            <a:ext cx="8229600" cy="601980"/>
          </a:xfrm>
        </p:spPr>
        <p:txBody>
          <a:bodyPr/>
          <a:p>
            <a:pPr algn="l"/>
            <a:r>
              <a:rPr lang="zh-CN" altLang="en-US"/>
              <a:t>二 “三个代表”重要思想的形成过程</a:t>
            </a:r>
            <a:endParaRPr lang="zh-CN" altLang="en-US"/>
          </a:p>
        </p:txBody>
      </p:sp>
      <p:pic>
        <p:nvPicPr>
          <p:cNvPr id="77832" name="图片 626692" descr="xinsrc_162090121005534016373"/>
          <p:cNvPicPr>
            <a:picLocks noChangeAspect="1"/>
          </p:cNvPicPr>
          <p:nvPr/>
        </p:nvPicPr>
        <p:blipFill>
          <a:blip r:embed="rId1"/>
          <a:stretch>
            <a:fillRect/>
          </a:stretch>
        </p:blipFill>
        <p:spPr>
          <a:xfrm>
            <a:off x="5774690" y="2691130"/>
            <a:ext cx="3068320" cy="2520950"/>
          </a:xfrm>
          <a:prstGeom prst="rect">
            <a:avLst/>
          </a:prstGeom>
          <a:noFill/>
          <a:ln w="9525">
            <a:noFill/>
          </a:ln>
        </p:spPr>
      </p:pic>
      <p:sp>
        <p:nvSpPr>
          <p:cNvPr id="77833" name="圆角矩形标注 9"/>
          <p:cNvSpPr/>
          <p:nvPr/>
        </p:nvSpPr>
        <p:spPr>
          <a:xfrm>
            <a:off x="360680" y="1934210"/>
            <a:ext cx="5244465" cy="4507865"/>
          </a:xfrm>
          <a:prstGeom prst="wedgeRoundRectCallout">
            <a:avLst>
              <a:gd name="adj1" fmla="val 70147"/>
              <a:gd name="adj2" fmla="val -17698"/>
              <a:gd name="adj3" fmla="val 16667"/>
            </a:avLst>
          </a:prstGeom>
          <a:no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sym typeface="宋体" panose="02010600030101010101" pitchFamily="2" charset="-122"/>
              </a:rPr>
              <a:t>我提出这个问题，是经过了长时期思考的。在实行改革开放和发展社会主义市场经济的条件下，‘</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建设一个什么样的党，怎样建设党’</a:t>
            </a:r>
            <a:r>
              <a:rPr lang="zh-CN" altLang="en-US" sz="2400" b="1" dirty="0">
                <a:solidFill>
                  <a:srgbClr val="0000FF"/>
                </a:solidFill>
                <a:latin typeface="楷体" panose="02010609060101010101" charset="-122"/>
                <a:ea typeface="楷体" panose="02010609060101010101" charset="-122"/>
                <a:sym typeface="宋体" panose="02010600030101010101" pitchFamily="2" charset="-122"/>
              </a:rPr>
              <a:t>，是一个重大的现实问题，直接关系到我们党和国家的前途命运。党的十四届四中全会和十五大提出的党的建设的新的伟大工程，就是回答这个问题的。</a:t>
            </a:r>
            <a:endParaRPr lang="zh-CN" altLang="en-US" sz="2400" b="1" dirty="0">
              <a:solidFill>
                <a:srgbClr val="0000FF"/>
              </a:solidFill>
              <a:latin typeface="楷体" panose="02010609060101010101" charset="-122"/>
              <a:ea typeface="楷体" panose="02010609060101010101" charset="-122"/>
              <a:sym typeface="宋体" panose="02010600030101010101" pitchFamily="2" charset="-122"/>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24940"/>
            <a:ext cx="4468495" cy="618490"/>
          </a:xfrm>
        </p:spPr>
        <p:txBody>
          <a:bodyPr/>
          <a:p>
            <a:pPr algn="l"/>
            <a:r>
              <a:rPr lang="en-US" altLang="zh-CN"/>
              <a:t>1</a:t>
            </a:r>
            <a:r>
              <a:rPr lang="zh-CN" altLang="en-US"/>
              <a:t>、酝酿：重要思想的提出</a:t>
            </a:r>
            <a:endParaRPr lang="zh-CN" altLang="en-US"/>
          </a:p>
        </p:txBody>
      </p:sp>
      <p:sp>
        <p:nvSpPr>
          <p:cNvPr id="3" name="内容占位符 2"/>
          <p:cNvSpPr>
            <a:spLocks noGrp="1"/>
          </p:cNvSpPr>
          <p:nvPr>
            <p:ph idx="1"/>
          </p:nvPr>
        </p:nvSpPr>
        <p:spPr>
          <a:xfrm>
            <a:off x="325120" y="2043430"/>
            <a:ext cx="8493760" cy="1293495"/>
          </a:xfrm>
        </p:spPr>
        <p:txBody>
          <a:bodyPr/>
          <a:p>
            <a:pPr marL="0" indent="0">
              <a:lnSpc>
                <a:spcPct val="150000"/>
              </a:lnSpc>
              <a:buNone/>
            </a:pPr>
            <a:r>
              <a:rPr lang="en-US" altLang="zh-CN"/>
              <a:t>      </a:t>
            </a:r>
            <a:r>
              <a:rPr lang="zh-CN" altLang="en-US"/>
              <a:t>1989年，邓小平对江泽民和新的中央其他领导作出了“要聚精会神地抓党的建设”的“政治交代”。</a:t>
            </a:r>
            <a:endParaRPr lang="zh-CN" altLang="en-US"/>
          </a:p>
        </p:txBody>
      </p:sp>
      <p:pic>
        <p:nvPicPr>
          <p:cNvPr id="4" name="图片 3"/>
          <p:cNvPicPr>
            <a:picLocks noChangeAspect="1"/>
          </p:cNvPicPr>
          <p:nvPr/>
        </p:nvPicPr>
        <p:blipFill>
          <a:blip r:embed="rId1"/>
          <a:stretch>
            <a:fillRect/>
          </a:stretch>
        </p:blipFill>
        <p:spPr>
          <a:xfrm>
            <a:off x="756920" y="3336925"/>
            <a:ext cx="4559935" cy="3016250"/>
          </a:xfrm>
          <a:prstGeom prst="rect">
            <a:avLst/>
          </a:prstGeom>
        </p:spPr>
      </p:pic>
      <p:sp>
        <p:nvSpPr>
          <p:cNvPr id="5" name="文本框 4"/>
          <p:cNvSpPr txBox="1"/>
          <p:nvPr/>
        </p:nvSpPr>
        <p:spPr>
          <a:xfrm>
            <a:off x="5515610" y="3482340"/>
            <a:ext cx="3456940" cy="2306955"/>
          </a:xfrm>
          <a:prstGeom prst="rect">
            <a:avLst/>
          </a:prstGeom>
          <a:noFill/>
        </p:spPr>
        <p:txBody>
          <a:bodyPr wrap="square" rtlCol="0">
            <a:spAutoFit/>
          </a:bodyPr>
          <a:p>
            <a:r>
              <a:rPr lang="en-US" altLang="zh-CN" sz="2400">
                <a:solidFill>
                  <a:schemeClr val="accent2">
                    <a:lumMod val="75000"/>
                  </a:schemeClr>
                </a:solidFill>
                <a:latin typeface="楷体" panose="02010609060101010101" charset="-122"/>
                <a:ea typeface="楷体" panose="02010609060101010101" charset="-122"/>
                <a:cs typeface="楷体" panose="02010609060101010101" charset="-122"/>
              </a:rPr>
              <a:t>  </a:t>
            </a:r>
            <a:r>
              <a:rPr lang="en-US" altLang="zh-CN" sz="2400" b="1">
                <a:solidFill>
                  <a:schemeClr val="accent2">
                    <a:lumMod val="75000"/>
                  </a:schemeClr>
                </a:solidFill>
                <a:latin typeface="楷体" panose="02010609060101010101" charset="-122"/>
                <a:ea typeface="楷体" panose="02010609060101010101" charset="-122"/>
                <a:cs typeface="楷体" panose="02010609060101010101" charset="-122"/>
              </a:rPr>
              <a:t> </a:t>
            </a:r>
            <a:r>
              <a:rPr lang="zh-CN" altLang="en-US" sz="2400" b="1">
                <a:solidFill>
                  <a:schemeClr val="accent2">
                    <a:lumMod val="75000"/>
                  </a:schemeClr>
                </a:solidFill>
                <a:latin typeface="楷体" panose="02010609060101010101" charset="-122"/>
                <a:ea typeface="楷体" panose="02010609060101010101" charset="-122"/>
                <a:cs typeface="楷体" panose="02010609060101010101" charset="-122"/>
              </a:rPr>
              <a:t>十三届四中全会以来，以江泽民为核心的党的第三代中央领导集体，进行了艰苦的理论探索和实践创新。创立了“三个代表”重要思想</a:t>
            </a:r>
            <a:endParaRPr lang="zh-CN" altLang="en-US" sz="2400" b="1">
              <a:solidFill>
                <a:schemeClr val="accent2">
                  <a:lumMod val="75000"/>
                </a:schemeClr>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5595" y="1641475"/>
            <a:ext cx="8479155" cy="2809875"/>
          </a:xfrm>
        </p:spPr>
        <p:txBody>
          <a:bodyPr/>
          <a:p>
            <a:pPr marL="0" indent="0">
              <a:lnSpc>
                <a:spcPct val="160000"/>
              </a:lnSpc>
              <a:buNone/>
            </a:pPr>
            <a:r>
              <a:rPr lang="zh-CN" altLang="en-US" b="1">
                <a:solidFill>
                  <a:srgbClr val="FF0000"/>
                </a:solidFill>
              </a:rPr>
              <a:t>（一）对冷战结束后国际局势科学判断</a:t>
            </a:r>
            <a:endParaRPr lang="zh-CN" altLang="en-US" b="1"/>
          </a:p>
          <a:p>
            <a:pPr marL="0" indent="0">
              <a:lnSpc>
                <a:spcPct val="180000"/>
              </a:lnSpc>
              <a:buNone/>
            </a:pPr>
            <a:r>
              <a:rPr lang="zh-CN" altLang="en-US"/>
              <a:t>       在千年更迭、世纪交替之际，我们所处的国际环境已经发生并还在经历着前所未有的巨大变化，这是“三个代表”重要思想产生的最重要的时代背景。</a:t>
            </a:r>
            <a:endParaRPr lang="zh-CN" altLang="en-US" b="1"/>
          </a:p>
          <a:p>
            <a:pPr marL="0" indent="0">
              <a:buNone/>
            </a:pPr>
            <a:endParaRPr lang="zh-CN" altLang="en-US" b="1"/>
          </a:p>
          <a:p>
            <a:pPr marL="0" indent="0">
              <a:buNone/>
            </a:pPr>
            <a:endParaRPr lang="zh-CN" altLang="en-US" b="1"/>
          </a:p>
          <a:p>
            <a:pPr marL="0" indent="0">
              <a:buNone/>
            </a:pPr>
            <a:endParaRPr lang="zh-CN" altLang="en-US" b="1"/>
          </a:p>
          <a:p>
            <a:pPr marL="0" indent="0">
              <a:buNone/>
            </a:pPr>
            <a:endParaRPr lang="zh-CN" altLang="en-US" b="1"/>
          </a:p>
          <a:p>
            <a:pPr marL="0" indent="0">
              <a:buNone/>
            </a:pPr>
            <a:endParaRPr lang="zh-CN" altLang="en-US" b="1"/>
          </a:p>
          <a:p>
            <a:pPr marL="0" indent="0">
              <a:buNone/>
            </a:pPr>
            <a:endParaRPr lang="zh-CN" altLang="en-US" b="1"/>
          </a:p>
          <a:p>
            <a:pPr marL="0" indent="0">
              <a:buNone/>
            </a:pPr>
            <a:endParaRPr lang="zh-CN" altLang="en-US" b="1"/>
          </a:p>
          <a:p>
            <a:pPr marL="0" indent="0">
              <a:buNone/>
            </a:pPr>
            <a:endParaRPr lang="zh-CN" altLang="en-US" b="1"/>
          </a:p>
        </p:txBody>
      </p:sp>
      <p:sp>
        <p:nvSpPr>
          <p:cNvPr id="28693" name="圆角矩形 6"/>
          <p:cNvSpPr/>
          <p:nvPr/>
        </p:nvSpPr>
        <p:spPr>
          <a:xfrm>
            <a:off x="1568450" y="4689475"/>
            <a:ext cx="5719445" cy="1286510"/>
          </a:xfrm>
          <a:prstGeom prst="roundRect">
            <a:avLst>
              <a:gd name="adj" fmla="val 16667"/>
            </a:avLst>
          </a:prstGeom>
          <a:solidFill>
            <a:schemeClr val="accent6">
              <a:lumMod val="40000"/>
              <a:lumOff val="60000"/>
            </a:schemeClr>
          </a:solidFill>
          <a:ln w="28575" cap="flat" cmpd="sng">
            <a:noFill/>
            <a:prstDash val="solid"/>
            <a:round/>
            <a:headEnd type="none" w="med" len="med"/>
            <a:tailEnd type="none" w="med" len="med"/>
          </a:ln>
        </p:spPr>
        <p:txBody>
          <a:bodyPr anchor="t"/>
          <a:p>
            <a:pPr>
              <a:lnSpc>
                <a:spcPct val="125000"/>
              </a:lnSpc>
            </a:pPr>
            <a:r>
              <a:rPr lang="zh-CN" altLang="en-US" sz="2400" b="1" dirty="0">
                <a:solidFill>
                  <a:srgbClr val="FF0000"/>
                </a:solidFill>
                <a:latin typeface="幼圆" pitchFamily="49" charset="-122"/>
                <a:ea typeface="幼圆" pitchFamily="49" charset="-122"/>
              </a:rPr>
              <a:t>世界多极化和经济全球化的趋势在曲折中发展，和平与发展仍是时代的主题。</a:t>
            </a:r>
            <a:endParaRPr lang="zh-CN" altLang="en-US" sz="2400" b="1" dirty="0">
              <a:solidFill>
                <a:srgbClr val="FF0000"/>
              </a:solidFill>
              <a:latin typeface="幼圆" pitchFamily="49" charset="-122"/>
              <a:ea typeface="幼圆" pitchFamily="49" charset="-122"/>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  2000年2月，江泽民在广东考察工作时，第一次提出“三个代表” 的要求。</a:t>
            </a:r>
            <a:endParaRPr lang="zh-CN" altLang="en-US"/>
          </a:p>
        </p:txBody>
      </p:sp>
      <p:pic>
        <p:nvPicPr>
          <p:cNvPr id="80897" name="图片 551939" descr="三个代表"/>
          <p:cNvPicPr>
            <a:picLocks noChangeAspect="1"/>
          </p:cNvPicPr>
          <p:nvPr/>
        </p:nvPicPr>
        <p:blipFill>
          <a:blip r:embed="rId1"/>
          <a:stretch>
            <a:fillRect/>
          </a:stretch>
        </p:blipFill>
        <p:spPr>
          <a:xfrm>
            <a:off x="4937760" y="2628900"/>
            <a:ext cx="3867785" cy="3204210"/>
          </a:xfrm>
          <a:prstGeom prst="rect">
            <a:avLst/>
          </a:prstGeom>
          <a:noFill/>
          <a:ln w="9525" cap="flat" cmpd="sng">
            <a:solidFill>
              <a:srgbClr val="FF3300"/>
            </a:solidFill>
            <a:prstDash val="solid"/>
            <a:miter/>
            <a:headEnd type="none" w="med" len="med"/>
            <a:tailEnd type="none" w="med" len="med"/>
          </a:ln>
        </p:spPr>
      </p:pic>
      <p:sp>
        <p:nvSpPr>
          <p:cNvPr id="80906" name="圆角矩形标注 9"/>
          <p:cNvSpPr/>
          <p:nvPr/>
        </p:nvSpPr>
        <p:spPr>
          <a:xfrm>
            <a:off x="304165" y="2513330"/>
            <a:ext cx="4531995" cy="4012565"/>
          </a:xfrm>
          <a:prstGeom prst="wedgeRoundRectCallout">
            <a:avLst>
              <a:gd name="adj1" fmla="val 59878"/>
              <a:gd name="adj2" fmla="val 7778"/>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400" dirty="0">
                <a:solidFill>
                  <a:srgbClr val="960000"/>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只要我们党</a:t>
            </a:r>
            <a:r>
              <a:rPr lang="zh-CN" altLang="en-US" sz="2400" b="1" dirty="0">
                <a:solidFill>
                  <a:srgbClr val="FF0000"/>
                </a:solidFill>
                <a:latin typeface="幼圆" pitchFamily="49" charset="-122"/>
                <a:ea typeface="幼圆" pitchFamily="49" charset="-122"/>
              </a:rPr>
              <a:t>始终代表中国先进生产力的发展要求、代表中国先进文化的前进方向、代表中国最广大人民的根本利益</a:t>
            </a:r>
            <a:r>
              <a:rPr lang="zh-CN" altLang="en-US" sz="2400" b="1" dirty="0">
                <a:solidFill>
                  <a:srgbClr val="0000FF"/>
                </a:solidFill>
                <a:latin typeface="楷体" panose="02010609060101010101" charset="-122"/>
                <a:ea typeface="楷体" panose="02010609060101010101" charset="-122"/>
              </a:rPr>
              <a:t>，我们党就能永远立于不败之地，永远得到全国各族人民的衷心拥护并带领人民不断前进。</a:t>
            </a:r>
            <a:r>
              <a:rPr lang="zh-CN" altLang="en-US" sz="2000" b="1" dirty="0">
                <a:solidFill>
                  <a:srgbClr val="0000FF"/>
                </a:solidFill>
                <a:latin typeface="楷体" panose="02010609060101010101" charset="-122"/>
                <a:ea typeface="楷体" panose="02010609060101010101" charset="-122"/>
              </a:rPr>
              <a:t> </a:t>
            </a:r>
            <a:endParaRPr lang="zh-CN" altLang="en-US" sz="2000" b="1" dirty="0">
              <a:solidFill>
                <a:srgbClr val="0000FF"/>
              </a:solidFill>
              <a:latin typeface="楷体" panose="02010609060101010101" charset="-122"/>
              <a:ea typeface="楷体" panose="02010609060101010101" charset="-122"/>
            </a:endParaRPr>
          </a:p>
          <a:p>
            <a:pPr>
              <a:lnSpc>
                <a:spcPct val="125000"/>
              </a:lnSpc>
            </a:pPr>
            <a:endParaRPr lang="zh-CN" altLang="en-US" sz="20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8595" y="1352550"/>
            <a:ext cx="8229600" cy="695325"/>
          </a:xfrm>
        </p:spPr>
        <p:txBody>
          <a:bodyPr/>
          <a:p>
            <a:pPr algn="l"/>
            <a:r>
              <a:rPr lang="en-US" altLang="zh-CN"/>
              <a:t>2</a:t>
            </a:r>
            <a:r>
              <a:rPr lang="zh-CN" altLang="en-US"/>
              <a:t>、形成：重要思想的全面阐述</a:t>
            </a:r>
            <a:endParaRPr lang="zh-CN" altLang="en-US"/>
          </a:p>
        </p:txBody>
      </p:sp>
      <p:sp>
        <p:nvSpPr>
          <p:cNvPr id="3" name="内容占位符 2"/>
          <p:cNvSpPr>
            <a:spLocks noGrp="1"/>
          </p:cNvSpPr>
          <p:nvPr>
            <p:ph idx="1"/>
          </p:nvPr>
        </p:nvSpPr>
        <p:spPr>
          <a:xfrm>
            <a:off x="467360" y="2140585"/>
            <a:ext cx="5186680" cy="4095115"/>
          </a:xfrm>
        </p:spPr>
        <p:txBody>
          <a:bodyPr/>
          <a:p>
            <a:pPr marL="0" indent="0">
              <a:lnSpc>
                <a:spcPct val="180000"/>
              </a:lnSpc>
              <a:buNone/>
            </a:pPr>
            <a:r>
              <a:rPr lang="zh-CN" altLang="en-US"/>
              <a:t>      2001年7月，庆祝中国共产党成立80周年大会，</a:t>
            </a:r>
            <a:r>
              <a:rPr lang="zh-CN" altLang="en-US" b="1">
                <a:solidFill>
                  <a:srgbClr val="FF0000"/>
                </a:solidFill>
              </a:rPr>
              <a:t>全面阐述“三个代表”重要思想的科学内涵和基本内容</a:t>
            </a:r>
            <a:r>
              <a:rPr lang="zh-CN" altLang="en-US"/>
              <a:t>，正确回答了在新的历史条件下“建设什么样的党、怎样建设党”这一重大问题。</a:t>
            </a:r>
            <a:endParaRPr lang="zh-CN" altLang="en-US"/>
          </a:p>
        </p:txBody>
      </p:sp>
      <p:pic>
        <p:nvPicPr>
          <p:cNvPr id="67587" name="图片 67586" descr="jzm"/>
          <p:cNvPicPr>
            <a:picLocks noChangeAspect="1"/>
          </p:cNvPicPr>
          <p:nvPr/>
        </p:nvPicPr>
        <p:blipFill>
          <a:blip r:embed="rId1"/>
          <a:stretch>
            <a:fillRect/>
          </a:stretch>
        </p:blipFill>
        <p:spPr>
          <a:xfrm>
            <a:off x="5919470" y="2275205"/>
            <a:ext cx="2700020" cy="3128010"/>
          </a:xfrm>
          <a:prstGeom prst="rect">
            <a:avLst/>
          </a:prstGeom>
          <a:noFill/>
          <a:ln w="9525" cap="flat" cmpd="sng">
            <a:solidFill>
              <a:srgbClr val="99FFCC"/>
            </a:solidFill>
            <a:prstDash val="solid"/>
            <a:miter/>
            <a:headEnd type="none" w="med" len="med"/>
            <a:tailEnd type="none" w="med" len="me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0990" y="1487170"/>
            <a:ext cx="4653915" cy="4605655"/>
          </a:xfrm>
        </p:spPr>
        <p:txBody>
          <a:bodyPr/>
          <a:p>
            <a:pPr marL="0" indent="0">
              <a:lnSpc>
                <a:spcPct val="120000"/>
              </a:lnSpc>
              <a:buNone/>
            </a:pPr>
            <a:r>
              <a:rPr lang="en-US" altLang="zh-CN"/>
              <a:t>       </a:t>
            </a:r>
            <a:r>
              <a:rPr lang="zh-CN" altLang="en-US"/>
              <a:t>2002年5月31日，江泽民在中央党校省部级干部进修班毕业典礼上的讲话中，</a:t>
            </a:r>
            <a:r>
              <a:rPr lang="zh-CN" altLang="en-US" b="1">
                <a:solidFill>
                  <a:srgbClr val="FF0000"/>
                </a:solidFill>
              </a:rPr>
              <a:t>第一次深刻阐述了“三个代表” 重要思想的内在联系</a:t>
            </a:r>
            <a:r>
              <a:rPr lang="zh-CN" altLang="en-US"/>
              <a:t>，提出“贯彻‘三个代表’要求，关键在坚持与时俱进，核心在保持党的先进性，本质在坚持执政为民”。深刻揭示了“三个代表”重要思想作为一个完整理论体系的内在的逻辑联系。</a:t>
            </a:r>
            <a:endParaRPr lang="zh-CN" altLang="en-US"/>
          </a:p>
        </p:txBody>
      </p:sp>
      <p:pic>
        <p:nvPicPr>
          <p:cNvPr id="82947" name="图片 6" descr="江泽民在山西考察在大同煤矿集团公司晋华宫矿调度室与正在井下采煤的工人通电话2001.jpg"/>
          <p:cNvPicPr>
            <a:picLocks noChangeAspect="1"/>
          </p:cNvPicPr>
          <p:nvPr/>
        </p:nvPicPr>
        <p:blipFill>
          <a:blip r:embed="rId1"/>
          <a:stretch>
            <a:fillRect/>
          </a:stretch>
        </p:blipFill>
        <p:spPr>
          <a:xfrm>
            <a:off x="5160963" y="3669348"/>
            <a:ext cx="3757612" cy="2305050"/>
          </a:xfrm>
          <a:prstGeom prst="rect">
            <a:avLst/>
          </a:prstGeom>
          <a:noFill/>
          <a:ln w="76200" cap="flat" cmpd="sng">
            <a:noFill/>
            <a:prstDash val="solid"/>
            <a:miter/>
            <a:headEnd type="none" w="med" len="med"/>
            <a:tailEnd type="none" w="med" len="med"/>
          </a:ln>
        </p:spPr>
      </p:pic>
      <p:pic>
        <p:nvPicPr>
          <p:cNvPr id="82946" name="图片 8" descr="江泽民在安徽考察看望合肥市义城镇李荣村村民李先和一家.jpg"/>
          <p:cNvPicPr>
            <a:picLocks noChangeAspect="1"/>
          </p:cNvPicPr>
          <p:nvPr/>
        </p:nvPicPr>
        <p:blipFill>
          <a:blip r:embed="rId2"/>
          <a:stretch>
            <a:fillRect/>
          </a:stretch>
        </p:blipFill>
        <p:spPr>
          <a:xfrm>
            <a:off x="5448618" y="1398270"/>
            <a:ext cx="3181350" cy="2132013"/>
          </a:xfrm>
          <a:prstGeom prst="rect">
            <a:avLst/>
          </a:prstGeom>
          <a:noFill/>
          <a:ln w="76200" cap="flat" cmpd="sng">
            <a:noFill/>
            <a:prstDash val="solid"/>
            <a:miter/>
            <a:headEnd type="none" w="med" len="med"/>
            <a:tailEnd type="none" w="med" len="me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33730"/>
          </a:xfrm>
        </p:spPr>
        <p:txBody>
          <a:bodyPr/>
          <a:p>
            <a:pPr algn="l"/>
            <a:r>
              <a:rPr lang="en-US" altLang="zh-CN"/>
              <a:t>3</a:t>
            </a:r>
            <a:r>
              <a:rPr lang="zh-CN" altLang="en-US"/>
              <a:t>、逐步深化：确立为党的指导思想</a:t>
            </a:r>
            <a:endParaRPr lang="zh-CN" altLang="en-US"/>
          </a:p>
        </p:txBody>
      </p:sp>
      <p:sp>
        <p:nvSpPr>
          <p:cNvPr id="3" name="内容占位符 2"/>
          <p:cNvSpPr>
            <a:spLocks noGrp="1"/>
          </p:cNvSpPr>
          <p:nvPr>
            <p:ph idx="1"/>
          </p:nvPr>
        </p:nvSpPr>
        <p:spPr>
          <a:xfrm>
            <a:off x="203835" y="2012315"/>
            <a:ext cx="5322570" cy="4528185"/>
          </a:xfrm>
        </p:spPr>
        <p:txBody>
          <a:bodyPr/>
          <a:p>
            <a:pPr indent="0" algn="l" fontAlgn="base">
              <a:lnSpc>
                <a:spcPct val="125000"/>
              </a:lnSpc>
              <a:buNone/>
            </a:pPr>
            <a:r>
              <a:rPr lang="en-US" altLang="zh-CN" strike="noStrike" noProof="1" dirty="0">
                <a:solidFill>
                  <a:schemeClr val="tx1"/>
                </a:solidFill>
                <a:cs typeface="微软雅黑" panose="020B0503020204020204" charset="-122"/>
                <a:sym typeface="+mn-ea"/>
              </a:rPr>
              <a:t>       2002年11月，党的十六大报告全面阐述了“三个代表”重要思想形成的时代背景、历史地位、精神实质和指导意义</a:t>
            </a:r>
            <a:r>
              <a:rPr lang="zh-CN" altLang="en-US" strike="noStrike" noProof="1" dirty="0">
                <a:solidFill>
                  <a:schemeClr val="tx1"/>
                </a:solidFill>
                <a:cs typeface="微软雅黑" panose="020B0503020204020204" charset="-122"/>
                <a:sym typeface="+mn-ea"/>
              </a:rPr>
              <a:t>，</a:t>
            </a:r>
            <a:r>
              <a:rPr lang="en-US" altLang="zh-CN" strike="noStrike" noProof="1" dirty="0">
                <a:solidFill>
                  <a:schemeClr val="tx1"/>
                </a:solidFill>
                <a:cs typeface="微软雅黑" panose="020B0503020204020204" charset="-122"/>
                <a:sym typeface="+mn-ea"/>
              </a:rPr>
              <a:t>阐明了贯彻“三个代表”重要思想的根本要求。</a:t>
            </a:r>
            <a:endParaRPr lang="en-US" altLang="zh-CN" strike="noStrike" noProof="1" dirty="0">
              <a:solidFill>
                <a:schemeClr val="tx1"/>
              </a:solidFill>
              <a:cs typeface="微软雅黑" panose="020B0503020204020204" charset="-122"/>
              <a:sym typeface="+mn-ea"/>
            </a:endParaRPr>
          </a:p>
          <a:p>
            <a:pPr indent="0" algn="l" fontAlgn="base">
              <a:lnSpc>
                <a:spcPct val="125000"/>
              </a:lnSpc>
              <a:buNone/>
            </a:pPr>
            <a:r>
              <a:rPr lang="en-US" altLang="zh-CN" strike="noStrike" noProof="1" dirty="0">
                <a:solidFill>
                  <a:schemeClr val="tx1"/>
                </a:solidFill>
                <a:cs typeface="微软雅黑" panose="020B0503020204020204" charset="-122"/>
                <a:sym typeface="+mn-ea"/>
              </a:rPr>
              <a:t>      十六大把“三个代表”重要思想确立为党必须长期坚持的指导思想并写进了党章。2004年又写进了宪法。</a:t>
            </a:r>
            <a:endParaRPr lang="en-US" altLang="zh-CN" strike="noStrike" noProof="1" dirty="0">
              <a:solidFill>
                <a:schemeClr val="tx1"/>
              </a:solidFill>
              <a:cs typeface="微软雅黑" panose="020B0503020204020204" charset="-122"/>
              <a:sym typeface="+mn-ea"/>
            </a:endParaRPr>
          </a:p>
        </p:txBody>
      </p:sp>
      <p:pic>
        <p:nvPicPr>
          <p:cNvPr id="83978" name="图片 553988" descr="十六大"/>
          <p:cNvPicPr>
            <a:picLocks noChangeAspect="1"/>
          </p:cNvPicPr>
          <p:nvPr/>
        </p:nvPicPr>
        <p:blipFill>
          <a:blip r:embed="rId1"/>
          <a:stretch>
            <a:fillRect/>
          </a:stretch>
        </p:blipFill>
        <p:spPr>
          <a:xfrm>
            <a:off x="5526405" y="2611120"/>
            <a:ext cx="3425825" cy="2341245"/>
          </a:xfrm>
          <a:prstGeom prst="rect">
            <a:avLst/>
          </a:prstGeom>
          <a:noFill/>
          <a:ln w="9525" cap="flat" cmpd="sng">
            <a:noFill/>
            <a:prstDash val="solid"/>
            <a:miter/>
            <a:headEnd type="none" w="med" len="med"/>
            <a:tailEnd type="none" w="med" len="med"/>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6860" y="1285240"/>
            <a:ext cx="8590915" cy="1066800"/>
          </a:xfrm>
        </p:spPr>
        <p:txBody>
          <a:bodyPr/>
          <a:p>
            <a:r>
              <a:rPr lang="zh-CN" altLang="en-US"/>
              <a:t>第二节 </a:t>
            </a:r>
            <a:br>
              <a:rPr lang="zh-CN" altLang="en-US"/>
            </a:br>
            <a:r>
              <a:rPr lang="zh-CN" altLang="en-US"/>
              <a:t>“三个代表”重要思想的核心观点和主要内容 </a:t>
            </a:r>
            <a:endParaRPr lang="zh-CN" altLang="en-US"/>
          </a:p>
        </p:txBody>
      </p:sp>
      <p:sp>
        <p:nvSpPr>
          <p:cNvPr id="3" name="内容占位符 2"/>
          <p:cNvSpPr>
            <a:spLocks noGrp="1"/>
          </p:cNvSpPr>
          <p:nvPr>
            <p:ph idx="1"/>
          </p:nvPr>
        </p:nvSpPr>
        <p:spPr>
          <a:xfrm>
            <a:off x="300990" y="2523490"/>
            <a:ext cx="8493760" cy="2965450"/>
          </a:xfrm>
        </p:spPr>
        <p:txBody>
          <a:bodyPr/>
          <a:p>
            <a:pPr marL="0" indent="0">
              <a:lnSpc>
                <a:spcPct val="160000"/>
              </a:lnSpc>
              <a:buNone/>
            </a:pPr>
            <a:r>
              <a:rPr lang="zh-CN" altLang="en-US" b="1">
                <a:solidFill>
                  <a:schemeClr val="accent2">
                    <a:lumMod val="75000"/>
                  </a:schemeClr>
                </a:solidFill>
              </a:rPr>
              <a:t>一 “三个代表”重要思想的核心观点</a:t>
            </a:r>
            <a:endParaRPr lang="zh-CN" altLang="en-US" b="1">
              <a:solidFill>
                <a:schemeClr val="accent2">
                  <a:lumMod val="75000"/>
                </a:schemeClr>
              </a:solidFill>
            </a:endParaRPr>
          </a:p>
          <a:p>
            <a:pPr marL="0" indent="0">
              <a:lnSpc>
                <a:spcPct val="160000"/>
              </a:lnSpc>
              <a:buNone/>
            </a:pPr>
            <a:r>
              <a:rPr lang="en-US" altLang="zh-CN">
                <a:solidFill>
                  <a:schemeClr val="tx1"/>
                </a:solidFill>
                <a:cs typeface="微软雅黑" panose="020B0503020204020204" charset="-122"/>
                <a:sym typeface="+mn-ea"/>
              </a:rPr>
              <a:t>     “</a:t>
            </a:r>
            <a:r>
              <a:rPr lang="zh-CN" altLang="en-US">
                <a:solidFill>
                  <a:schemeClr val="tx1"/>
                </a:solidFill>
                <a:cs typeface="微软雅黑" panose="020B0503020204020204" charset="-122"/>
                <a:sym typeface="+mn-ea"/>
              </a:rPr>
              <a:t>中国共产党必须始终代表中国先进生产力的发展要求，代表中国先进文化的前进方向，代表中国最广大人民的根本利益。</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这是对</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三个代表</a:t>
            </a:r>
            <a:r>
              <a:rPr lang="en-US" altLang="zh-CN">
                <a:solidFill>
                  <a:schemeClr val="tx1"/>
                </a:solidFill>
                <a:cs typeface="微软雅黑" panose="020B0503020204020204" charset="-122"/>
                <a:sym typeface="+mn-ea"/>
              </a:rPr>
              <a:t>”</a:t>
            </a:r>
            <a:r>
              <a:rPr lang="zh-CN" altLang="en-US">
                <a:solidFill>
                  <a:schemeClr val="tx1"/>
                </a:solidFill>
                <a:cs typeface="微软雅黑" panose="020B0503020204020204" charset="-122"/>
                <a:sym typeface="+mn-ea"/>
              </a:rPr>
              <a:t>重要思想的集中概括</a:t>
            </a:r>
            <a:r>
              <a:rPr lang="zh-CN" altLang="en-US" b="1">
                <a:solidFill>
                  <a:srgbClr val="0000FF"/>
                </a:solidFill>
                <a:latin typeface="楷体" panose="02010609060101010101" charset="-122"/>
                <a:ea typeface="楷体" panose="02010609060101010101" charset="-122"/>
                <a:sym typeface="+mn-ea"/>
              </a:rPr>
              <a:t>。</a:t>
            </a:r>
            <a:endParaRPr lang="zh-CN" altLang="en-US" b="1">
              <a:solidFill>
                <a:schemeClr val="accent2">
                  <a:lumMod val="75000"/>
                </a:schemeClr>
              </a:solidFill>
            </a:endParaRPr>
          </a:p>
          <a:p>
            <a:pPr marL="0" indent="0">
              <a:buNone/>
            </a:pPr>
            <a:endParaRPr lang="zh-CN" altLang="en-US" b="1">
              <a:solidFill>
                <a:schemeClr val="accent2">
                  <a:lumMod val="75000"/>
                </a:schemeClr>
              </a:solidFill>
            </a:endParaRPr>
          </a:p>
          <a:p>
            <a:pPr marL="0" indent="0">
              <a:buNone/>
            </a:pPr>
            <a:endParaRPr lang="zh-CN" altLang="en-US" b="1">
              <a:solidFill>
                <a:schemeClr val="accent2">
                  <a:lumMod val="75000"/>
                </a:schemeClr>
              </a:solidFill>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22375"/>
            <a:ext cx="8229600" cy="710565"/>
          </a:xfrm>
        </p:spPr>
        <p:txBody>
          <a:bodyPr/>
          <a:p>
            <a:pPr algn="l"/>
            <a:r>
              <a:rPr lang="zh-CN" altLang="en-US"/>
              <a:t>1、始终代表中国先进生产力的发展要求</a:t>
            </a:r>
            <a:endParaRPr lang="zh-CN" altLang="en-US"/>
          </a:p>
        </p:txBody>
      </p:sp>
      <p:sp>
        <p:nvSpPr>
          <p:cNvPr id="3" name="内容占位符 2"/>
          <p:cNvSpPr>
            <a:spLocks noGrp="1"/>
          </p:cNvSpPr>
          <p:nvPr>
            <p:ph idx="1"/>
          </p:nvPr>
        </p:nvSpPr>
        <p:spPr>
          <a:xfrm>
            <a:off x="363855" y="2000250"/>
            <a:ext cx="8416290" cy="1341120"/>
          </a:xfrm>
        </p:spPr>
        <p:txBody>
          <a:bodyPr/>
          <a:p>
            <a:pPr marL="0" indent="0">
              <a:lnSpc>
                <a:spcPct val="130000"/>
              </a:lnSpc>
              <a:buNone/>
            </a:pPr>
            <a:r>
              <a:rPr lang="zh-CN" altLang="en-US"/>
              <a:t>       社会主义的根本任务是发展社会生产力，人是生产力中最活跃的因素，开发人力资源，加强人力资源能力建设，是关系我国发展的重大问题。</a:t>
            </a:r>
            <a:endParaRPr lang="zh-CN" altLang="en-US"/>
          </a:p>
          <a:p>
            <a:pPr marL="0" indent="0">
              <a:buNone/>
            </a:pPr>
            <a:endParaRPr lang="zh-CN" altLang="en-US"/>
          </a:p>
        </p:txBody>
      </p:sp>
      <p:sp>
        <p:nvSpPr>
          <p:cNvPr id="4" name="文本框 3"/>
          <p:cNvSpPr txBox="1"/>
          <p:nvPr/>
        </p:nvSpPr>
        <p:spPr>
          <a:xfrm>
            <a:off x="590550" y="3726815"/>
            <a:ext cx="7940040" cy="2009775"/>
          </a:xfrm>
          <a:prstGeom prst="rect">
            <a:avLst/>
          </a:prstGeom>
          <a:solidFill>
            <a:schemeClr val="accent6">
              <a:lumMod val="20000"/>
              <a:lumOff val="80000"/>
            </a:schemeClr>
          </a:solidFill>
        </p:spPr>
        <p:txBody>
          <a:bodyPr wrap="square" rtlCol="0" anchor="t">
            <a:spAutoFit/>
          </a:bodyPr>
          <a:p>
            <a:pPr>
              <a:lnSpc>
                <a:spcPct val="130000"/>
              </a:lnSpc>
            </a:pPr>
            <a:r>
              <a:rPr lang="en-US" altLang="zh-CN" sz="2400" b="1" dirty="0">
                <a:solidFill>
                  <a:schemeClr val="accent2">
                    <a:lumMod val="75000"/>
                  </a:schemeClr>
                </a:solidFill>
                <a:latin typeface="微软雅黑" panose="020B0503020204020204" charset="-122"/>
                <a:ea typeface="微软雅黑" panose="020B0503020204020204" charset="-122"/>
                <a:sym typeface="+mn-ea"/>
              </a:rPr>
              <a:t>       </a:t>
            </a:r>
            <a:r>
              <a:rPr lang="zh-CN" altLang="en-US" sz="2400" b="1" dirty="0">
                <a:solidFill>
                  <a:schemeClr val="accent2">
                    <a:lumMod val="75000"/>
                  </a:schemeClr>
                </a:solidFill>
                <a:latin typeface="微软雅黑" panose="020B0503020204020204" charset="-122"/>
                <a:ea typeface="微软雅黑" panose="020B0503020204020204" charset="-122"/>
                <a:sym typeface="+mn-ea"/>
              </a:rPr>
              <a:t>党的理论、路线、纲领、方针、政策和各项工作，必须努力符合生产力发展的规律，体现不断推动社会生产力的解放和发展的要求，尤其要体现推动先进生产力发展的要求，通过发展生产力不断提高人民群众的生活水平。</a:t>
            </a:r>
            <a:endParaRPr lang="zh-CN" altLang="en-US" sz="2400" b="1" dirty="0">
              <a:solidFill>
                <a:schemeClr val="accent2">
                  <a:lumMod val="75000"/>
                </a:schemeClr>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83970"/>
            <a:ext cx="8229600" cy="633730"/>
          </a:xfrm>
        </p:spPr>
        <p:txBody>
          <a:bodyPr/>
          <a:p>
            <a:pPr algn="l"/>
            <a:r>
              <a:rPr lang="zh-CN" altLang="en-US"/>
              <a:t>2、始终代表中国先进文化的前进方向</a:t>
            </a:r>
            <a:endParaRPr lang="zh-CN" altLang="en-US"/>
          </a:p>
        </p:txBody>
      </p:sp>
      <p:sp>
        <p:nvSpPr>
          <p:cNvPr id="5" name="内容占位符 4"/>
          <p:cNvSpPr/>
          <p:nvPr>
            <p:ph idx="1"/>
          </p:nvPr>
        </p:nvSpPr>
        <p:spPr>
          <a:xfrm>
            <a:off x="300990" y="2130425"/>
            <a:ext cx="4439285" cy="3863340"/>
          </a:xfrm>
        </p:spPr>
        <p:txBody>
          <a:bodyPr/>
          <a:p>
            <a:pPr marL="0" indent="0">
              <a:lnSpc>
                <a:spcPct val="130000"/>
              </a:lnSpc>
              <a:buNone/>
            </a:pPr>
            <a:r>
              <a:rPr lang="zh-CN" altLang="en-US"/>
              <a:t>       大力发展社会主义先进文化，必须牢牢把握先进文化的前进方向，建设社会主义精神文明，不断满足人民群众日益增长的精神文化需要，不断丰富人民的精神世界，增强人民的精神力量。 发展社会主义先进文化，就是 -</a:t>
            </a:r>
            <a:endParaRPr lang="zh-CN" altLang="en-US"/>
          </a:p>
        </p:txBody>
      </p:sp>
      <p:grpSp>
        <p:nvGrpSpPr>
          <p:cNvPr id="89099" name="组合 2079"/>
          <p:cNvGrpSpPr/>
          <p:nvPr/>
        </p:nvGrpSpPr>
        <p:grpSpPr>
          <a:xfrm>
            <a:off x="4578985" y="2215515"/>
            <a:ext cx="3724275" cy="488950"/>
            <a:chOff x="0" y="0"/>
            <a:chExt cx="3551" cy="384"/>
          </a:xfrm>
        </p:grpSpPr>
        <p:sp>
          <p:nvSpPr>
            <p:cNvPr id="89100"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89101"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1)</a:t>
              </a:r>
              <a:r>
                <a:rPr lang="zh-CN" altLang="en-US" sz="2000" b="1" dirty="0">
                  <a:solidFill>
                    <a:srgbClr val="0000FF"/>
                  </a:solidFill>
                  <a:latin typeface="楷体" panose="02010609060101010101" charset="-122"/>
                  <a:ea typeface="楷体" panose="02010609060101010101" charset="-122"/>
                </a:rPr>
                <a:t>建设社会主义精神文明</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89102" name="组合 2079"/>
          <p:cNvGrpSpPr/>
          <p:nvPr/>
        </p:nvGrpSpPr>
        <p:grpSpPr>
          <a:xfrm>
            <a:off x="4599623" y="2880678"/>
            <a:ext cx="4471987" cy="844550"/>
            <a:chOff x="0" y="0"/>
            <a:chExt cx="3551" cy="384"/>
          </a:xfrm>
        </p:grpSpPr>
        <p:sp>
          <p:nvSpPr>
            <p:cNvPr id="89103"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89104" name="文本框 2081"/>
            <p:cNvSpPr txBox="1"/>
            <p:nvPr/>
          </p:nvSpPr>
          <p:spPr>
            <a:xfrm>
              <a:off x="39" y="35"/>
              <a:ext cx="3442" cy="321"/>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2)</a:t>
              </a:r>
              <a:r>
                <a:rPr lang="zh-CN" altLang="en-US" sz="2000" b="1" dirty="0">
                  <a:solidFill>
                    <a:srgbClr val="0000FF"/>
                  </a:solidFill>
                  <a:latin typeface="楷体" panose="02010609060101010101" charset="-122"/>
                  <a:ea typeface="楷体" panose="02010609060101010101" charset="-122"/>
                </a:rPr>
                <a:t>发展面向现代化、面向世界、面向未来的科学的大众的社会主义文化 </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89105" name="组合 2079"/>
          <p:cNvGrpSpPr/>
          <p:nvPr/>
        </p:nvGrpSpPr>
        <p:grpSpPr>
          <a:xfrm>
            <a:off x="4628198" y="3963353"/>
            <a:ext cx="3722687" cy="488950"/>
            <a:chOff x="0" y="0"/>
            <a:chExt cx="3551" cy="384"/>
          </a:xfrm>
        </p:grpSpPr>
        <p:sp>
          <p:nvSpPr>
            <p:cNvPr id="89106"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89107"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3)</a:t>
              </a:r>
              <a:r>
                <a:rPr lang="zh-CN" altLang="en-US" sz="2000" b="1" dirty="0">
                  <a:solidFill>
                    <a:srgbClr val="0000FF"/>
                  </a:solidFill>
                  <a:latin typeface="楷体" panose="02010609060101010101" charset="-122"/>
                  <a:ea typeface="楷体" panose="02010609060101010101" charset="-122"/>
                </a:rPr>
                <a:t>必须弘扬民族精神</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89108" name="组合 2079"/>
          <p:cNvGrpSpPr/>
          <p:nvPr/>
        </p:nvGrpSpPr>
        <p:grpSpPr>
          <a:xfrm>
            <a:off x="4620260" y="4757103"/>
            <a:ext cx="4391025" cy="488950"/>
            <a:chOff x="0" y="0"/>
            <a:chExt cx="3551" cy="384"/>
          </a:xfrm>
        </p:grpSpPr>
        <p:sp>
          <p:nvSpPr>
            <p:cNvPr id="89109"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89110"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4)</a:t>
              </a:r>
              <a:r>
                <a:rPr lang="zh-CN" altLang="en-US" sz="2000" b="1" dirty="0">
                  <a:solidFill>
                    <a:srgbClr val="0000FF"/>
                  </a:solidFill>
                  <a:latin typeface="楷体" panose="02010609060101010101" charset="-122"/>
                  <a:ea typeface="楷体" panose="02010609060101010101" charset="-122"/>
                </a:rPr>
                <a:t>必须加强社会主义思想道德建设</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89111" name="组合 2079"/>
          <p:cNvGrpSpPr/>
          <p:nvPr/>
        </p:nvGrpSpPr>
        <p:grpSpPr>
          <a:xfrm>
            <a:off x="4628198" y="5504815"/>
            <a:ext cx="3722687" cy="488950"/>
            <a:chOff x="0" y="0"/>
            <a:chExt cx="3551" cy="384"/>
          </a:xfrm>
        </p:grpSpPr>
        <p:sp>
          <p:nvSpPr>
            <p:cNvPr id="89112"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89113"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5)</a:t>
              </a:r>
              <a:r>
                <a:rPr lang="zh-CN" altLang="en-US" sz="2000" b="1" dirty="0">
                  <a:solidFill>
                    <a:srgbClr val="0000FF"/>
                  </a:solidFill>
                  <a:latin typeface="楷体" panose="02010609060101010101" charset="-122"/>
                  <a:ea typeface="楷体" panose="02010609060101010101" charset="-122"/>
                </a:rPr>
                <a:t>必须做好思想政治工作</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57555"/>
          </a:xfrm>
        </p:spPr>
        <p:txBody>
          <a:bodyPr/>
          <a:p>
            <a:pPr algn="l"/>
            <a:r>
              <a:rPr lang="zh-CN" altLang="en-US"/>
              <a:t>3、始终代表中国最广大人民的根本利益</a:t>
            </a:r>
            <a:endParaRPr lang="zh-CN" altLang="en-US"/>
          </a:p>
        </p:txBody>
      </p:sp>
      <p:sp>
        <p:nvSpPr>
          <p:cNvPr id="3" name="内容占位符 2"/>
          <p:cNvSpPr>
            <a:spLocks noGrp="1"/>
          </p:cNvSpPr>
          <p:nvPr>
            <p:ph idx="1"/>
          </p:nvPr>
        </p:nvSpPr>
        <p:spPr>
          <a:xfrm>
            <a:off x="297180" y="2138680"/>
            <a:ext cx="4592320" cy="4543425"/>
          </a:xfrm>
        </p:spPr>
        <p:txBody>
          <a:bodyPr/>
          <a:p>
            <a:pPr marL="0" indent="0">
              <a:lnSpc>
                <a:spcPct val="120000"/>
              </a:lnSpc>
              <a:buNone/>
            </a:pPr>
            <a:r>
              <a:rPr lang="en-US" altLang="zh-CN"/>
              <a:t>       </a:t>
            </a:r>
            <a:r>
              <a:rPr lang="zh-CN" altLang="en-US"/>
              <a:t>人民是我们国家的主人，是决定我国前途和命运的根本力量，是历史的真正创造者。建设中国特色社会主义，是我国各族人民实现自己利益 创造美好生活的共同事业，是亿万人民群众广泛参与的创造性事业。我们全部工作的出发点和落脚点，就是不断实现好维护好发展好最广大人民的根本利益。</a:t>
            </a:r>
            <a:endParaRPr lang="zh-CN" altLang="en-US"/>
          </a:p>
        </p:txBody>
      </p:sp>
      <p:grpSp>
        <p:nvGrpSpPr>
          <p:cNvPr id="90126" name="组合 2079"/>
          <p:cNvGrpSpPr/>
          <p:nvPr/>
        </p:nvGrpSpPr>
        <p:grpSpPr>
          <a:xfrm>
            <a:off x="4888865" y="2451100"/>
            <a:ext cx="3908425" cy="488950"/>
            <a:chOff x="0" y="0"/>
            <a:chExt cx="3551" cy="384"/>
          </a:xfrm>
        </p:grpSpPr>
        <p:sp>
          <p:nvSpPr>
            <p:cNvPr id="90127"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90128"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1) </a:t>
              </a:r>
              <a:r>
                <a:rPr lang="zh-CN" altLang="en-US" sz="2000" b="1" dirty="0">
                  <a:solidFill>
                    <a:srgbClr val="0000FF"/>
                  </a:solidFill>
                  <a:latin typeface="楷体" panose="02010609060101010101" charset="-122"/>
                  <a:ea typeface="楷体" panose="02010609060101010101" charset="-122"/>
                </a:rPr>
                <a:t>必须高度重视人心向背问题</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90129" name="组合 2079"/>
          <p:cNvGrpSpPr/>
          <p:nvPr/>
        </p:nvGrpSpPr>
        <p:grpSpPr>
          <a:xfrm>
            <a:off x="4841240" y="3184525"/>
            <a:ext cx="4143375" cy="488950"/>
            <a:chOff x="0" y="0"/>
            <a:chExt cx="3551" cy="384"/>
          </a:xfrm>
        </p:grpSpPr>
        <p:sp>
          <p:nvSpPr>
            <p:cNvPr id="90130"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90131"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2</a:t>
              </a:r>
              <a:r>
                <a:rPr lang="zh-CN" altLang="en-US" sz="2000" b="1" dirty="0">
                  <a:solidFill>
                    <a:srgbClr val="0000FF"/>
                  </a:solidFill>
                  <a:latin typeface="楷体" panose="02010609060101010101" charset="-122"/>
                  <a:ea typeface="楷体" panose="02010609060101010101" charset="-122"/>
                </a:rPr>
                <a:t>）始终坚持人民的利益高于一切</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90132" name="组合 2079"/>
          <p:cNvGrpSpPr/>
          <p:nvPr/>
        </p:nvGrpSpPr>
        <p:grpSpPr>
          <a:xfrm>
            <a:off x="4822190" y="3895725"/>
            <a:ext cx="4144963" cy="488950"/>
            <a:chOff x="0" y="0"/>
            <a:chExt cx="3551" cy="384"/>
          </a:xfrm>
        </p:grpSpPr>
        <p:sp>
          <p:nvSpPr>
            <p:cNvPr id="90133"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90134"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3</a:t>
              </a:r>
              <a:r>
                <a:rPr lang="zh-CN" altLang="en-US" sz="2000" b="1" dirty="0">
                  <a:solidFill>
                    <a:srgbClr val="0000FF"/>
                  </a:solidFill>
                  <a:latin typeface="楷体" panose="02010609060101010101" charset="-122"/>
                  <a:ea typeface="楷体" panose="02010609060101010101" charset="-122"/>
                </a:rPr>
                <a:t>）共同享受经济社会发展成果</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90135" name="组合 2079"/>
          <p:cNvGrpSpPr/>
          <p:nvPr/>
        </p:nvGrpSpPr>
        <p:grpSpPr>
          <a:xfrm>
            <a:off x="4841240" y="4645025"/>
            <a:ext cx="4143375" cy="488950"/>
            <a:chOff x="0" y="0"/>
            <a:chExt cx="3551" cy="384"/>
          </a:xfrm>
        </p:grpSpPr>
        <p:sp>
          <p:nvSpPr>
            <p:cNvPr id="90136"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90137"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4</a:t>
              </a:r>
              <a:r>
                <a:rPr lang="zh-CN" altLang="en-US" sz="2000" b="1" dirty="0">
                  <a:solidFill>
                    <a:srgbClr val="0000FF"/>
                  </a:solidFill>
                  <a:latin typeface="楷体" panose="02010609060101010101" charset="-122"/>
                  <a:ea typeface="楷体" panose="02010609060101010101" charset="-122"/>
                </a:rPr>
                <a:t>）妥善处理各方面利益关系</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grpSp>
        <p:nvGrpSpPr>
          <p:cNvPr id="90138" name="组合 2079"/>
          <p:cNvGrpSpPr/>
          <p:nvPr/>
        </p:nvGrpSpPr>
        <p:grpSpPr>
          <a:xfrm>
            <a:off x="4885690" y="5248275"/>
            <a:ext cx="4144963" cy="488950"/>
            <a:chOff x="0" y="0"/>
            <a:chExt cx="3551" cy="384"/>
          </a:xfrm>
        </p:grpSpPr>
        <p:sp>
          <p:nvSpPr>
            <p:cNvPr id="90139" name="圆角矩形 2080"/>
            <p:cNvSpPr/>
            <p:nvPr/>
          </p:nvSpPr>
          <p:spPr>
            <a:xfrm>
              <a:off x="0" y="0"/>
              <a:ext cx="3551"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zh-CN" dirty="0">
                <a:latin typeface="Arial" panose="020B0604020202020204" pitchFamily="34" charset="0"/>
                <a:ea typeface="宋体" panose="02010600030101010101" pitchFamily="2" charset="-122"/>
              </a:endParaRPr>
            </a:p>
          </p:txBody>
        </p:sp>
        <p:sp>
          <p:nvSpPr>
            <p:cNvPr id="90140" name="文本框 2081"/>
            <p:cNvSpPr txBox="1"/>
            <p:nvPr/>
          </p:nvSpPr>
          <p:spPr>
            <a:xfrm>
              <a:off x="39" y="35"/>
              <a:ext cx="3442" cy="313"/>
            </a:xfrm>
            <a:prstGeom prst="rect">
              <a:avLst/>
            </a:prstGeom>
            <a:solidFill>
              <a:srgbClr val="CCFFFF"/>
            </a:solidFill>
            <a:ln w="9525">
              <a:noFill/>
            </a:ln>
          </p:spPr>
          <p:txBody>
            <a:bodyPr wrap="square" anchor="t">
              <a:spAutoFit/>
            </a:bodyPr>
            <a:p>
              <a:r>
                <a:rPr lang="en-US" altLang="zh-CN" sz="2000" b="1" dirty="0">
                  <a:solidFill>
                    <a:srgbClr val="0000FF"/>
                  </a:solidFill>
                  <a:latin typeface="楷体" panose="02010609060101010101" charset="-122"/>
                  <a:ea typeface="楷体" panose="02010609060101010101" charset="-122"/>
                </a:rPr>
                <a:t>5</a:t>
              </a:r>
              <a:r>
                <a:rPr lang="zh-CN" altLang="en-US" sz="2000" b="1" dirty="0">
                  <a:solidFill>
                    <a:srgbClr val="0000FF"/>
                  </a:solidFill>
                  <a:latin typeface="楷体" panose="02010609060101010101" charset="-122"/>
                  <a:ea typeface="楷体" panose="02010609060101010101" charset="-122"/>
                </a:rPr>
                <a:t>）人民是工作价值的最高裁决者</a:t>
              </a:r>
              <a:endParaRPr lang="zh-CN" altLang="en-US" sz="2000" b="1" dirty="0">
                <a:solidFill>
                  <a:srgbClr val="0000FF"/>
                </a:solidFill>
                <a:latin typeface="楷体" panose="02010609060101010101" charset="-122"/>
                <a:ea typeface="楷体" panose="02010609060101010101" charset="-122"/>
                <a:sym typeface="宋体" panose="02010600030101010101" pitchFamily="2" charset="-122"/>
              </a:endParaRPr>
            </a:p>
          </p:txBody>
        </p:sp>
      </p:gr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50" name="Picture 2" descr="1998年长江发生自1954年以来的又一次全流域性大洪水，江泽民冒雨视察九江城防堤堵口处。"/>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375" y="1464310"/>
            <a:ext cx="5374640" cy="4532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5750" y="1330960"/>
            <a:ext cx="8229600" cy="648970"/>
          </a:xfrm>
        </p:spPr>
        <p:txBody>
          <a:bodyPr/>
          <a:p>
            <a:pPr algn="l"/>
            <a:r>
              <a:rPr lang="zh-CN" altLang="en-US"/>
              <a:t>二 “三个代表”重要思想的主要内容</a:t>
            </a:r>
            <a:endParaRPr lang="zh-CN" altLang="en-US"/>
          </a:p>
        </p:txBody>
      </p:sp>
      <p:pic>
        <p:nvPicPr>
          <p:cNvPr id="4" name="图片 3"/>
          <p:cNvPicPr>
            <a:picLocks noChangeAspect="1"/>
          </p:cNvPicPr>
          <p:nvPr/>
        </p:nvPicPr>
        <p:blipFill>
          <a:blip r:embed="rId1"/>
          <a:stretch>
            <a:fillRect/>
          </a:stretch>
        </p:blipFill>
        <p:spPr>
          <a:xfrm>
            <a:off x="1020445" y="1979930"/>
            <a:ext cx="7103745" cy="397764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15720"/>
            <a:ext cx="8229600" cy="695325"/>
          </a:xfrm>
        </p:spPr>
        <p:txBody>
          <a:bodyPr/>
          <a:p>
            <a:pPr algn="l"/>
            <a:r>
              <a:rPr lang="en-US" altLang="zh-CN" dirty="0">
                <a:solidFill>
                  <a:srgbClr val="FF0000"/>
                </a:solidFill>
                <a:sym typeface="+mn-ea"/>
              </a:rPr>
              <a:t>1</a:t>
            </a:r>
            <a:r>
              <a:rPr lang="zh-CN" altLang="en-US" dirty="0">
                <a:solidFill>
                  <a:srgbClr val="FF0000"/>
                </a:solidFill>
                <a:sym typeface="+mn-ea"/>
              </a:rPr>
              <a:t>、霸权主义和强权政治依然存在，世界仍不安宁</a:t>
            </a:r>
            <a:endParaRPr lang="zh-CN" altLang="en-US" dirty="0">
              <a:solidFill>
                <a:srgbClr val="FF0000"/>
              </a:solidFill>
              <a:sym typeface="+mn-ea"/>
            </a:endParaRPr>
          </a:p>
        </p:txBody>
      </p:sp>
      <p:pic>
        <p:nvPicPr>
          <p:cNvPr id="29710" name="图片 2"/>
          <p:cNvPicPr>
            <a:picLocks noChangeAspect="1"/>
          </p:cNvPicPr>
          <p:nvPr/>
        </p:nvPicPr>
        <p:blipFill>
          <a:blip r:embed="rId1"/>
          <a:stretch>
            <a:fillRect/>
          </a:stretch>
        </p:blipFill>
        <p:spPr>
          <a:xfrm>
            <a:off x="636905" y="2499678"/>
            <a:ext cx="3721100" cy="2792412"/>
          </a:xfrm>
          <a:prstGeom prst="rect">
            <a:avLst/>
          </a:prstGeom>
          <a:noFill/>
          <a:ln w="9525">
            <a:noFill/>
          </a:ln>
        </p:spPr>
      </p:pic>
      <p:pic>
        <p:nvPicPr>
          <p:cNvPr id="29709" name="图片 1"/>
          <p:cNvPicPr>
            <a:picLocks noChangeAspect="1"/>
          </p:cNvPicPr>
          <p:nvPr/>
        </p:nvPicPr>
        <p:blipFill>
          <a:blip r:embed="rId2"/>
          <a:stretch>
            <a:fillRect/>
          </a:stretch>
        </p:blipFill>
        <p:spPr>
          <a:xfrm>
            <a:off x="4735830" y="2512378"/>
            <a:ext cx="3697288" cy="2767012"/>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84605"/>
            <a:ext cx="8229600" cy="742315"/>
          </a:xfrm>
        </p:spPr>
        <p:txBody>
          <a:bodyPr/>
          <a:p>
            <a:r>
              <a:rPr lang="zh-CN" altLang="en-US"/>
              <a:t>第三节　“三个代表”重要思想的历史地位</a:t>
            </a:r>
            <a:endParaRPr lang="zh-CN" altLang="en-US"/>
          </a:p>
        </p:txBody>
      </p:sp>
      <p:sp>
        <p:nvSpPr>
          <p:cNvPr id="3" name="内容占位符 2"/>
          <p:cNvSpPr>
            <a:spLocks noGrp="1"/>
          </p:cNvSpPr>
          <p:nvPr>
            <p:ph idx="1"/>
          </p:nvPr>
        </p:nvSpPr>
        <p:spPr>
          <a:xfrm>
            <a:off x="300990" y="2368550"/>
            <a:ext cx="8493760" cy="3569335"/>
          </a:xfrm>
        </p:spPr>
        <p:txBody>
          <a:bodyPr/>
          <a:p>
            <a:pPr marL="0" indent="0">
              <a:lnSpc>
                <a:spcPct val="150000"/>
              </a:lnSpc>
              <a:buNone/>
            </a:pPr>
            <a:r>
              <a:rPr lang="zh-CN" altLang="en-US" b="1">
                <a:solidFill>
                  <a:schemeClr val="accent2">
                    <a:lumMod val="75000"/>
                  </a:schemeClr>
                </a:solidFill>
              </a:rPr>
              <a:t>一 中国特色社会主义理论体系的接续发展</a:t>
            </a:r>
            <a:endParaRPr lang="zh-CN" altLang="en-US"/>
          </a:p>
          <a:p>
            <a:pPr marL="0" indent="0">
              <a:lnSpc>
                <a:spcPct val="150000"/>
              </a:lnSpc>
              <a:buNone/>
            </a:pPr>
            <a:r>
              <a:rPr lang="zh-CN" altLang="en-US"/>
              <a:t>       “三个代表”重要思想是对马克思列宁主义、毛泽东思想和邓小平理论的继承和发展，是中国特色社会主义理论体系的重要组成部分。 始终做到“三个代表”，是我们党的立党之本、执政之基、力量之源。</a:t>
            </a:r>
            <a:endParaRPr lang="zh-CN" altLang="en-US"/>
          </a:p>
          <a:p>
            <a:pPr marL="0" indent="0">
              <a:buNone/>
            </a:pPr>
            <a:endParaRPr lang="zh-CN" altLang="en-US"/>
          </a:p>
          <a:p>
            <a:pPr marL="0" indent="0">
              <a:buNone/>
            </a:pPr>
            <a:endParaRPr lang="zh-CN"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lnSpc>
                <a:spcPct val="140000"/>
              </a:lnSpc>
            </a:pPr>
            <a:r>
              <a:rPr lang="zh-CN" altLang="en-US" sz="2400">
                <a:solidFill>
                  <a:schemeClr val="accent2">
                    <a:lumMod val="75000"/>
                  </a:schemeClr>
                </a:solidFill>
              </a:rPr>
              <a:t>二 加强和改进党的建设，推进中国特色社会主义事业的强大理论武器</a:t>
            </a:r>
            <a:endParaRPr lang="zh-CN" altLang="en-US" sz="2400">
              <a:solidFill>
                <a:schemeClr val="accent2">
                  <a:lumMod val="75000"/>
                </a:schemeClr>
              </a:solidFill>
            </a:endParaRPr>
          </a:p>
        </p:txBody>
      </p:sp>
      <p:sp>
        <p:nvSpPr>
          <p:cNvPr id="3" name="内容占位符 2"/>
          <p:cNvSpPr>
            <a:spLocks noGrp="1"/>
          </p:cNvSpPr>
          <p:nvPr>
            <p:ph idx="1"/>
          </p:nvPr>
        </p:nvSpPr>
        <p:spPr>
          <a:xfrm>
            <a:off x="263525" y="2336165"/>
            <a:ext cx="8616950" cy="3878580"/>
          </a:xfrm>
        </p:spPr>
        <p:txBody>
          <a:bodyPr/>
          <a:p>
            <a:pPr marL="0" indent="0">
              <a:lnSpc>
                <a:spcPct val="130000"/>
              </a:lnSpc>
              <a:buNone/>
            </a:pPr>
            <a:r>
              <a:rPr lang="zh-CN" altLang="en-US"/>
              <a:t>      “三个代表”重要思想在邓小平理论的基础上，进一步回答了什么是社会主义、怎样建设社会主义的问题，创造性地回答了建设什么样的党、怎样建设党的问题，集中起来就是深化了对中国特色社会主义的认识。</a:t>
            </a:r>
            <a:endParaRPr lang="zh-CN" altLang="en-US"/>
          </a:p>
          <a:p>
            <a:pPr marL="0" indent="0">
              <a:lnSpc>
                <a:spcPct val="130000"/>
              </a:lnSpc>
              <a:buNone/>
            </a:pPr>
            <a:r>
              <a:rPr lang="zh-CN" altLang="en-US"/>
              <a:t>      “三个代表”重要思想反映了当代世界和中国的发展变化对党和国家工作的新要求，是加强和改进党的建设、推进我国社会主义自我完善和发展的强大理论武器，是党和国家必须长期坚持的指导思想。 </a:t>
            </a:r>
            <a:endParaRPr lang="zh-CN" alt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408430"/>
            <a:ext cx="8229600" cy="633730"/>
          </a:xfrm>
        </p:spPr>
        <p:txBody>
          <a:bodyPr/>
          <a:p>
            <a:pPr algn="l"/>
            <a:r>
              <a:rPr lang="zh-CN" altLang="en-US"/>
              <a:t>美国想打谁就打谁</a:t>
            </a:r>
            <a:endParaRPr lang="zh-CN" altLang="en-US"/>
          </a:p>
        </p:txBody>
      </p:sp>
      <p:sp>
        <p:nvSpPr>
          <p:cNvPr id="3" name="内容占位符 2"/>
          <p:cNvSpPr>
            <a:spLocks noGrp="1"/>
          </p:cNvSpPr>
          <p:nvPr>
            <p:ph idx="1"/>
          </p:nvPr>
        </p:nvSpPr>
        <p:spPr>
          <a:xfrm>
            <a:off x="417830" y="2183130"/>
            <a:ext cx="4815840" cy="4095115"/>
          </a:xfrm>
        </p:spPr>
        <p:txBody>
          <a:bodyPr/>
          <a:p>
            <a:pPr marL="0" indent="0">
              <a:lnSpc>
                <a:spcPct val="120000"/>
              </a:lnSpc>
              <a:buNone/>
            </a:pPr>
            <a:r>
              <a:rPr lang="zh-CN" altLang="en-US"/>
              <a:t> 近年来美国挑起的战争</a:t>
            </a:r>
            <a:endParaRPr lang="zh-CN" altLang="en-US"/>
          </a:p>
          <a:p>
            <a:pPr marL="0" indent="0">
              <a:lnSpc>
                <a:spcPct val="120000"/>
              </a:lnSpc>
              <a:buNone/>
            </a:pPr>
            <a:r>
              <a:rPr lang="zh-CN" altLang="en-US"/>
              <a:t>1989，虏持巴拿马总统</a:t>
            </a:r>
            <a:endParaRPr lang="zh-CN" altLang="en-US"/>
          </a:p>
          <a:p>
            <a:pPr marL="0" indent="0">
              <a:lnSpc>
                <a:spcPct val="120000"/>
              </a:lnSpc>
              <a:buNone/>
            </a:pPr>
            <a:r>
              <a:rPr lang="zh-CN" altLang="en-US"/>
              <a:t>1991，海湾战争</a:t>
            </a:r>
            <a:endParaRPr lang="zh-CN" altLang="en-US"/>
          </a:p>
          <a:p>
            <a:pPr marL="0" indent="0">
              <a:lnSpc>
                <a:spcPct val="120000"/>
              </a:lnSpc>
              <a:buNone/>
            </a:pPr>
            <a:r>
              <a:rPr lang="zh-CN" altLang="en-US"/>
              <a:t>1999，科索沃（南斯拉夫）战争</a:t>
            </a:r>
            <a:endParaRPr lang="zh-CN" altLang="en-US"/>
          </a:p>
          <a:p>
            <a:pPr marL="0" indent="0">
              <a:lnSpc>
                <a:spcPct val="120000"/>
              </a:lnSpc>
              <a:buNone/>
            </a:pPr>
            <a:r>
              <a:rPr lang="zh-CN" altLang="en-US"/>
              <a:t>2001，阿富汗战争</a:t>
            </a:r>
            <a:endParaRPr lang="zh-CN" altLang="en-US"/>
          </a:p>
          <a:p>
            <a:pPr marL="0" indent="0">
              <a:lnSpc>
                <a:spcPct val="120000"/>
              </a:lnSpc>
              <a:buNone/>
            </a:pPr>
            <a:r>
              <a:rPr lang="zh-CN" altLang="en-US"/>
              <a:t>2003，伊拉克战争</a:t>
            </a:r>
            <a:endParaRPr lang="zh-CN" altLang="en-US"/>
          </a:p>
          <a:p>
            <a:pPr marL="0" indent="0">
              <a:lnSpc>
                <a:spcPct val="120000"/>
              </a:lnSpc>
              <a:buNone/>
            </a:pPr>
            <a:r>
              <a:rPr lang="zh-CN" altLang="en-US"/>
              <a:t>2010，利比亚战争</a:t>
            </a:r>
            <a:endParaRPr lang="zh-CN" altLang="en-US"/>
          </a:p>
          <a:p>
            <a:pPr marL="0" indent="0">
              <a:lnSpc>
                <a:spcPct val="120000"/>
              </a:lnSpc>
              <a:buNone/>
            </a:pPr>
            <a:r>
              <a:rPr lang="zh-CN" altLang="en-US"/>
              <a:t>2013，叙利亚战争</a:t>
            </a:r>
            <a:endParaRPr lang="zh-CN" altLang="en-US"/>
          </a:p>
        </p:txBody>
      </p:sp>
      <p:pic>
        <p:nvPicPr>
          <p:cNvPr id="4" name="图片 3"/>
          <p:cNvPicPr>
            <a:picLocks noChangeAspect="1"/>
          </p:cNvPicPr>
          <p:nvPr/>
        </p:nvPicPr>
        <p:blipFill>
          <a:blip r:embed="rId1"/>
          <a:stretch>
            <a:fillRect/>
          </a:stretch>
        </p:blipFill>
        <p:spPr>
          <a:xfrm>
            <a:off x="5233670" y="1514475"/>
            <a:ext cx="3653790" cy="1929130"/>
          </a:xfrm>
          <a:prstGeom prst="rect">
            <a:avLst/>
          </a:prstGeom>
        </p:spPr>
      </p:pic>
      <p:pic>
        <p:nvPicPr>
          <p:cNvPr id="5" name="图片 4"/>
          <p:cNvPicPr>
            <a:picLocks noChangeAspect="1"/>
          </p:cNvPicPr>
          <p:nvPr/>
        </p:nvPicPr>
        <p:blipFill>
          <a:blip r:embed="rId2"/>
          <a:stretch>
            <a:fillRect/>
          </a:stretch>
        </p:blipFill>
        <p:spPr>
          <a:xfrm>
            <a:off x="5233670" y="3582670"/>
            <a:ext cx="3672205" cy="2336165"/>
          </a:xfrm>
          <a:prstGeom prst="rect">
            <a:avLst/>
          </a:prstGeom>
        </p:spPr>
      </p:pic>
    </p:spTree>
    <p:custDataLst>
      <p:tags r:id="rId3"/>
    </p:custData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片 827395" descr="南使馆3"/>
          <p:cNvPicPr>
            <a:picLocks noChangeAspect="1"/>
          </p:cNvPicPr>
          <p:nvPr/>
        </p:nvPicPr>
        <p:blipFill>
          <a:blip r:embed="rId1"/>
          <a:stretch>
            <a:fillRect/>
          </a:stretch>
        </p:blipFill>
        <p:spPr>
          <a:xfrm>
            <a:off x="523240" y="1275715"/>
            <a:ext cx="2641600" cy="3171190"/>
          </a:xfrm>
          <a:prstGeom prst="rect">
            <a:avLst/>
          </a:prstGeom>
          <a:noFill/>
          <a:ln w="9525">
            <a:noFill/>
          </a:ln>
        </p:spPr>
      </p:pic>
      <p:sp>
        <p:nvSpPr>
          <p:cNvPr id="19" name="圆角矩形 18"/>
          <p:cNvSpPr/>
          <p:nvPr/>
        </p:nvSpPr>
        <p:spPr bwMode="auto">
          <a:xfrm>
            <a:off x="3326130" y="1381760"/>
            <a:ext cx="5617845" cy="1638935"/>
          </a:xfrm>
          <a:prstGeom prst="roundRect">
            <a:avLst>
              <a:gd name="adj" fmla="val 10606"/>
            </a:avLst>
          </a:prstGeom>
          <a:solidFill>
            <a:schemeClr val="accent3">
              <a:lumMod val="95000"/>
            </a:schemeClr>
          </a:solidFill>
          <a:ln w="76200" cap="flat" cmpd="sng" algn="ctr">
            <a:solidFill>
              <a:srgbClr val="FFC000"/>
            </a:solidFill>
            <a:prstDash val="solid"/>
            <a:round/>
            <a:headEnd type="none" w="med" len="med"/>
            <a:tailEnd type="none" w="med" len="med"/>
          </a:ln>
          <a:effectLst/>
        </p:spPr>
        <p:txBody>
          <a:bodyPr/>
          <a:p>
            <a:pPr fontAlgn="base">
              <a:lnSpc>
                <a:spcPct val="125000"/>
              </a:lnSpc>
            </a:pPr>
            <a:r>
              <a:rPr lang="en-US" altLang="zh-CN" sz="1600" b="1" strike="noStrike" noProof="1">
                <a:latin typeface="Arial" panose="020B0604020202020204" pitchFamily="34" charset="0"/>
                <a:ea typeface="宋体" panose="02010600030101010101" pitchFamily="2" charset="-122"/>
                <a:cs typeface="+mn-cs"/>
              </a:rPr>
              <a:t>     </a:t>
            </a:r>
            <a:r>
              <a:rPr lang="en-US" altLang="zh-CN" b="1" strike="noStrike" noProof="1" dirty="0">
                <a:solidFill>
                  <a:srgbClr val="0000FF"/>
                </a:solidFill>
                <a:latin typeface="幼圆" pitchFamily="49" charset="-122"/>
                <a:ea typeface="幼圆" pitchFamily="49" charset="-122"/>
                <a:cs typeface="+mn-cs"/>
              </a:rPr>
              <a:t>1999</a:t>
            </a:r>
            <a:r>
              <a:rPr lang="zh-CN" altLang="en-US" b="1" strike="noStrike" noProof="1" dirty="0">
                <a:solidFill>
                  <a:srgbClr val="0000FF"/>
                </a:solidFill>
                <a:latin typeface="幼圆" pitchFamily="49" charset="-122"/>
                <a:ea typeface="幼圆" pitchFamily="49" charset="-122"/>
                <a:cs typeface="+mn-cs"/>
              </a:rPr>
              <a:t>年</a:t>
            </a:r>
            <a:r>
              <a:rPr lang="en-US" altLang="zh-CN" b="1" strike="noStrike" noProof="1" dirty="0">
                <a:solidFill>
                  <a:srgbClr val="0000FF"/>
                </a:solidFill>
                <a:latin typeface="幼圆" pitchFamily="49" charset="-122"/>
                <a:ea typeface="幼圆" pitchFamily="49" charset="-122"/>
                <a:cs typeface="+mn-cs"/>
              </a:rPr>
              <a:t>5</a:t>
            </a:r>
            <a:r>
              <a:rPr lang="zh-CN" altLang="en-US" b="1" strike="noStrike" noProof="1" dirty="0">
                <a:solidFill>
                  <a:srgbClr val="0000FF"/>
                </a:solidFill>
                <a:latin typeface="幼圆" pitchFamily="49" charset="-122"/>
                <a:ea typeface="幼圆" pitchFamily="49" charset="-122"/>
                <a:cs typeface="+mn-cs"/>
              </a:rPr>
              <a:t>月</a:t>
            </a:r>
            <a:r>
              <a:rPr lang="en-US" altLang="zh-CN" b="1" strike="noStrike" noProof="1" dirty="0">
                <a:solidFill>
                  <a:srgbClr val="0000FF"/>
                </a:solidFill>
                <a:latin typeface="幼圆" pitchFamily="49" charset="-122"/>
                <a:ea typeface="幼圆" pitchFamily="49" charset="-122"/>
                <a:cs typeface="+mn-cs"/>
              </a:rPr>
              <a:t>7</a:t>
            </a:r>
            <a:r>
              <a:rPr lang="zh-CN" altLang="en-US" b="1" strike="noStrike" noProof="1" dirty="0">
                <a:solidFill>
                  <a:srgbClr val="0000FF"/>
                </a:solidFill>
                <a:latin typeface="幼圆" pitchFamily="49" charset="-122"/>
                <a:ea typeface="幼圆" pitchFamily="49" charset="-122"/>
                <a:cs typeface="+mn-cs"/>
              </a:rPr>
              <a:t>日午夜，以美国为首的北约悍然使用</a:t>
            </a:r>
            <a:r>
              <a:rPr lang="en-US" altLang="zh-CN" b="1" strike="noStrike" noProof="1" dirty="0">
                <a:solidFill>
                  <a:srgbClr val="0000FF"/>
                </a:solidFill>
                <a:latin typeface="幼圆" pitchFamily="49" charset="-122"/>
                <a:ea typeface="幼圆" pitchFamily="49" charset="-122"/>
                <a:cs typeface="+mn-cs"/>
              </a:rPr>
              <a:t>5</a:t>
            </a:r>
            <a:r>
              <a:rPr lang="zh-CN" altLang="en-US" b="1" strike="noStrike" noProof="1" dirty="0">
                <a:solidFill>
                  <a:srgbClr val="0000FF"/>
                </a:solidFill>
                <a:latin typeface="幼圆" pitchFamily="49" charset="-122"/>
                <a:ea typeface="幼圆" pitchFamily="49" charset="-122"/>
                <a:cs typeface="+mn-cs"/>
              </a:rPr>
              <a:t>枚导弹，从不同角度袭击了中华人民共和国驻南斯拉夫联盟共和国大使馆，造成馆舍严重毁坏，</a:t>
            </a:r>
            <a:r>
              <a:rPr lang="en-US" altLang="zh-CN" b="1" strike="noStrike" noProof="1" dirty="0">
                <a:solidFill>
                  <a:srgbClr val="0000FF"/>
                </a:solidFill>
                <a:latin typeface="幼圆" pitchFamily="49" charset="-122"/>
                <a:ea typeface="幼圆" pitchFamily="49" charset="-122"/>
                <a:cs typeface="+mn-cs"/>
              </a:rPr>
              <a:t>3</a:t>
            </a:r>
            <a:r>
              <a:rPr lang="zh-CN" altLang="en-US" b="1" strike="noStrike" noProof="1" dirty="0">
                <a:solidFill>
                  <a:srgbClr val="0000FF"/>
                </a:solidFill>
                <a:latin typeface="幼圆" pitchFamily="49" charset="-122"/>
                <a:ea typeface="幼圆" pitchFamily="49" charset="-122"/>
                <a:cs typeface="+mn-cs"/>
              </a:rPr>
              <a:t>人牺牲（邵云环、许杏虎、朱颖 ），</a:t>
            </a:r>
            <a:r>
              <a:rPr lang="en-US" altLang="zh-CN" b="1" strike="noStrike" noProof="1" dirty="0">
                <a:solidFill>
                  <a:srgbClr val="0000FF"/>
                </a:solidFill>
                <a:latin typeface="幼圆" pitchFamily="49" charset="-122"/>
                <a:ea typeface="幼圆" pitchFamily="49" charset="-122"/>
                <a:cs typeface="+mn-cs"/>
              </a:rPr>
              <a:t>20</a:t>
            </a:r>
            <a:r>
              <a:rPr lang="zh-CN" altLang="en-US" b="1" strike="noStrike" noProof="1" dirty="0">
                <a:solidFill>
                  <a:srgbClr val="0000FF"/>
                </a:solidFill>
                <a:latin typeface="幼圆" pitchFamily="49" charset="-122"/>
                <a:ea typeface="幼圆" pitchFamily="49" charset="-122"/>
                <a:cs typeface="+mn-cs"/>
              </a:rPr>
              <a:t>余人受伤。</a:t>
            </a:r>
            <a:endParaRPr lang="zh-CN" altLang="en-US" b="1" strike="noStrike" noProof="1">
              <a:solidFill>
                <a:srgbClr val="0000FF"/>
              </a:solidFill>
              <a:latin typeface="幼圆" pitchFamily="49" charset="-122"/>
              <a:ea typeface="幼圆" pitchFamily="49" charset="-122"/>
            </a:endParaRPr>
          </a:p>
        </p:txBody>
      </p:sp>
      <p:pic>
        <p:nvPicPr>
          <p:cNvPr id="31747" name="图片 827398" descr="u=1259360039,815891896&amp;fm=23&amp;gp=0"/>
          <p:cNvPicPr>
            <a:picLocks noChangeAspect="1"/>
          </p:cNvPicPr>
          <p:nvPr/>
        </p:nvPicPr>
        <p:blipFill>
          <a:blip r:embed="rId2"/>
          <a:stretch>
            <a:fillRect/>
          </a:stretch>
        </p:blipFill>
        <p:spPr>
          <a:xfrm>
            <a:off x="4563110" y="3237230"/>
            <a:ext cx="4113530" cy="2503805"/>
          </a:xfrm>
          <a:prstGeom prst="rect">
            <a:avLst/>
          </a:prstGeom>
          <a:noFill/>
          <a:ln w="9525">
            <a:noFill/>
          </a:ln>
        </p:spPr>
      </p:pic>
      <p:sp>
        <p:nvSpPr>
          <p:cNvPr id="4" name="圆角矩形 18"/>
          <p:cNvSpPr/>
          <p:nvPr/>
        </p:nvSpPr>
        <p:spPr bwMode="auto">
          <a:xfrm>
            <a:off x="290830" y="4900930"/>
            <a:ext cx="3819525" cy="1440180"/>
          </a:xfrm>
          <a:prstGeom prst="roundRect">
            <a:avLst>
              <a:gd name="adj" fmla="val 10606"/>
            </a:avLst>
          </a:prstGeom>
          <a:solidFill>
            <a:schemeClr val="accent3">
              <a:lumMod val="95000"/>
            </a:schemeClr>
          </a:solidFill>
          <a:ln w="76200" cap="flat" cmpd="sng" algn="ctr">
            <a:solidFill>
              <a:srgbClr val="FFC000"/>
            </a:solidFill>
            <a:prstDash val="solid"/>
            <a:round/>
            <a:headEnd type="none" w="med" len="med"/>
            <a:tailEnd type="none" w="med" len="med"/>
          </a:ln>
          <a:effectLst/>
        </p:spPr>
        <p:txBody>
          <a:bodyPr/>
          <a:p>
            <a:pPr fontAlgn="base">
              <a:lnSpc>
                <a:spcPct val="125000"/>
              </a:lnSpc>
              <a:spcBef>
                <a:spcPts val="0"/>
              </a:spcBef>
              <a:spcAft>
                <a:spcPts val="0"/>
              </a:spcAft>
            </a:pPr>
            <a:r>
              <a:rPr lang="en-US" altLang="zh-CN" b="1" strike="noStrike" noProof="1">
                <a:latin typeface="Arial" panose="020B0604020202020204" pitchFamily="34" charset="0"/>
                <a:ea typeface="宋体" panose="02010600030101010101" pitchFamily="2" charset="-122"/>
                <a:cs typeface="+mn-cs"/>
              </a:rPr>
              <a:t>     </a:t>
            </a:r>
            <a:r>
              <a:rPr lang="zh-CN" altLang="en-US" sz="2000" b="1" strike="noStrike" noProof="1" dirty="0">
                <a:solidFill>
                  <a:srgbClr val="3333FF"/>
                </a:solidFill>
                <a:latin typeface="楷体" panose="02010609060101010101" charset="-122"/>
                <a:ea typeface="楷体" panose="02010609060101010101" charset="-122"/>
                <a:cs typeface="楷体" panose="02010609060101010101" charset="-122"/>
              </a:rPr>
              <a:t>这次袭击“是对十二亿中国人民的公然挑衅，是对中国主权的粗暴践踏。”  江泽民</a:t>
            </a:r>
            <a:endParaRPr lang="zh-CN" altLang="en-US" sz="2000" b="1" strike="noStrike" noProof="1">
              <a:solidFill>
                <a:srgbClr val="3333FF"/>
              </a:solidFill>
              <a:latin typeface="楷体" panose="02010609060101010101" charset="-122"/>
              <a:ea typeface="楷体" panose="02010609060101010101" charset="-122"/>
              <a:cs typeface="楷体" panose="02010609060101010101"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圆角矩形 3"/>
          <p:cNvSpPr/>
          <p:nvPr/>
        </p:nvSpPr>
        <p:spPr>
          <a:xfrm>
            <a:off x="308610" y="1196340"/>
            <a:ext cx="5300980" cy="3029585"/>
          </a:xfrm>
          <a:prstGeom prst="roundRect">
            <a:avLst>
              <a:gd name="adj" fmla="val 7167"/>
            </a:avLst>
          </a:prstGeom>
          <a:blipFill rotWithShape="1">
            <a:blip r:embed="rId1"/>
          </a:blipFill>
          <a:ln w="76200" cap="flat" cmpd="sng">
            <a:noFill/>
            <a:prstDash val="solid"/>
            <a:round/>
            <a:headEnd type="none" w="med" len="med"/>
            <a:tailEnd type="none" w="med" len="med"/>
          </a:ln>
        </p:spPr>
        <p:txBody>
          <a:bodyPr anchor="t"/>
          <a:p>
            <a:pPr>
              <a:lnSpc>
                <a:spcPct val="130000"/>
              </a:lnSpc>
            </a:pPr>
            <a:r>
              <a:rPr lang="en-US" altLang="zh-CN" b="1" dirty="0">
                <a:solidFill>
                  <a:srgbClr val="800080"/>
                </a:solidFill>
                <a:latin typeface="Arial" panose="020B0604020202020204" pitchFamily="34" charset="0"/>
                <a:ea typeface="宋体" panose="02010600030101010101" pitchFamily="2" charset="-122"/>
              </a:rPr>
              <a:t>    </a:t>
            </a:r>
            <a:r>
              <a:rPr lang="en-US" altLang="zh-CN" sz="2000" b="1" dirty="0">
                <a:solidFill>
                  <a:srgbClr val="800080"/>
                </a:solidFill>
                <a:latin typeface="Arial" panose="020B0604020202020204" pitchFamily="34" charset="0"/>
                <a:ea typeface="宋体" panose="02010600030101010101" pitchFamily="2" charset="-122"/>
              </a:rPr>
              <a:t>   </a:t>
            </a:r>
            <a:r>
              <a:rPr lang="en-US" altLang="zh-CN" sz="1800" b="1" dirty="0">
                <a:solidFill>
                  <a:srgbClr val="CC3300"/>
                </a:solidFill>
                <a:latin typeface="幼圆" pitchFamily="49" charset="-122"/>
                <a:ea typeface="幼圆" pitchFamily="49" charset="-122"/>
              </a:rPr>
              <a:t>2001</a:t>
            </a:r>
            <a:r>
              <a:rPr lang="zh-CN" altLang="en-US" sz="1800" b="1" dirty="0">
                <a:solidFill>
                  <a:srgbClr val="CC3300"/>
                </a:solidFill>
                <a:latin typeface="幼圆" pitchFamily="49" charset="-122"/>
                <a:ea typeface="幼圆" pitchFamily="49" charset="-122"/>
              </a:rPr>
              <a:t>年</a:t>
            </a:r>
            <a:r>
              <a:rPr lang="en-US" altLang="zh-CN" sz="1800" b="1" dirty="0">
                <a:solidFill>
                  <a:srgbClr val="CC3300"/>
                </a:solidFill>
                <a:latin typeface="幼圆" pitchFamily="49" charset="-122"/>
                <a:ea typeface="幼圆" pitchFamily="49" charset="-122"/>
              </a:rPr>
              <a:t>4</a:t>
            </a:r>
            <a:r>
              <a:rPr lang="zh-CN" altLang="en-US" sz="1800" b="1" dirty="0">
                <a:solidFill>
                  <a:srgbClr val="CC3300"/>
                </a:solidFill>
                <a:latin typeface="幼圆" pitchFamily="49" charset="-122"/>
                <a:ea typeface="幼圆" pitchFamily="49" charset="-122"/>
              </a:rPr>
              <a:t>月</a:t>
            </a:r>
            <a:r>
              <a:rPr lang="en-US" altLang="zh-CN" sz="1800" b="1" dirty="0">
                <a:solidFill>
                  <a:srgbClr val="CC3300"/>
                </a:solidFill>
                <a:latin typeface="幼圆" pitchFamily="49" charset="-122"/>
                <a:ea typeface="幼圆" pitchFamily="49" charset="-122"/>
              </a:rPr>
              <a:t>1</a:t>
            </a:r>
            <a:r>
              <a:rPr lang="zh-CN" altLang="en-US" sz="1800" b="1" dirty="0">
                <a:solidFill>
                  <a:srgbClr val="CC3300"/>
                </a:solidFill>
                <a:latin typeface="幼圆" pitchFamily="49" charset="-122"/>
                <a:ea typeface="幼圆" pitchFamily="49" charset="-122"/>
              </a:rPr>
              <a:t>日，一架美国海军</a:t>
            </a:r>
            <a:r>
              <a:rPr lang="en-US" altLang="zh-CN" sz="1800" b="1" dirty="0">
                <a:solidFill>
                  <a:srgbClr val="CC3300"/>
                </a:solidFill>
                <a:latin typeface="幼圆" pitchFamily="49" charset="-122"/>
                <a:ea typeface="幼圆" pitchFamily="49" charset="-122"/>
              </a:rPr>
              <a:t>EP-3</a:t>
            </a:r>
            <a:r>
              <a:rPr lang="zh-CN" altLang="en-US" sz="1800" b="1" dirty="0">
                <a:solidFill>
                  <a:srgbClr val="CC3300"/>
                </a:solidFill>
                <a:latin typeface="幼圆" pitchFamily="49" charset="-122"/>
                <a:ea typeface="幼圆" pitchFamily="49" charset="-122"/>
              </a:rPr>
              <a:t>型侦察机在中国海南岛附近海域上空执行侦查任务，中国海军航空兵派出</a:t>
            </a:r>
            <a:r>
              <a:rPr lang="en-US" altLang="zh-CN" sz="1800" b="1" dirty="0">
                <a:solidFill>
                  <a:srgbClr val="CC3300"/>
                </a:solidFill>
                <a:latin typeface="幼圆" pitchFamily="49" charset="-122"/>
                <a:ea typeface="幼圆" pitchFamily="49" charset="-122"/>
              </a:rPr>
              <a:t>2</a:t>
            </a:r>
            <a:r>
              <a:rPr lang="zh-CN" altLang="en-US" sz="1800" b="1" dirty="0">
                <a:solidFill>
                  <a:srgbClr val="CC3300"/>
                </a:solidFill>
                <a:latin typeface="幼圆" pitchFamily="49" charset="-122"/>
                <a:ea typeface="幼圆" pitchFamily="49" charset="-122"/>
              </a:rPr>
              <a:t>架歼</a:t>
            </a:r>
            <a:r>
              <a:rPr lang="en-US" altLang="zh-CN" sz="1800" b="1" dirty="0">
                <a:solidFill>
                  <a:srgbClr val="CC3300"/>
                </a:solidFill>
                <a:latin typeface="幼圆" pitchFamily="49" charset="-122"/>
                <a:ea typeface="幼圆" pitchFamily="49" charset="-122"/>
              </a:rPr>
              <a:t>-8II</a:t>
            </a:r>
            <a:r>
              <a:rPr lang="zh-CN" altLang="en-US" sz="1800" b="1" dirty="0">
                <a:solidFill>
                  <a:srgbClr val="CC3300"/>
                </a:solidFill>
                <a:latin typeface="幼圆" pitchFamily="49" charset="-122"/>
                <a:ea typeface="幼圆" pitchFamily="49" charset="-122"/>
              </a:rPr>
              <a:t>战斗机进行监视和拦截，其中一架僚机在中国海南岛东南</a:t>
            </a:r>
            <a:r>
              <a:rPr lang="en-US" altLang="zh-CN" sz="1800" b="1" dirty="0">
                <a:solidFill>
                  <a:srgbClr val="CC3300"/>
                </a:solidFill>
                <a:latin typeface="幼圆" pitchFamily="49" charset="-122"/>
                <a:ea typeface="幼圆" pitchFamily="49" charset="-122"/>
              </a:rPr>
              <a:t>70</a:t>
            </a:r>
            <a:r>
              <a:rPr lang="zh-CN" altLang="en-US" sz="1800" b="1" dirty="0">
                <a:solidFill>
                  <a:srgbClr val="CC3300"/>
                </a:solidFill>
                <a:latin typeface="幼圆" pitchFamily="49" charset="-122"/>
                <a:ea typeface="幼圆" pitchFamily="49" charset="-122"/>
              </a:rPr>
              <a:t>海里（</a:t>
            </a:r>
            <a:r>
              <a:rPr lang="en-US" altLang="zh-CN" sz="1800" b="1" dirty="0">
                <a:solidFill>
                  <a:srgbClr val="CC3300"/>
                </a:solidFill>
                <a:latin typeface="幼圆" pitchFamily="49" charset="-122"/>
                <a:ea typeface="幼圆" pitchFamily="49" charset="-122"/>
              </a:rPr>
              <a:t>110</a:t>
            </a:r>
            <a:r>
              <a:rPr lang="zh-CN" altLang="en-US" sz="1800" b="1" dirty="0">
                <a:solidFill>
                  <a:srgbClr val="CC3300"/>
                </a:solidFill>
                <a:latin typeface="幼圆" pitchFamily="49" charset="-122"/>
                <a:ea typeface="幼圆" pitchFamily="49" charset="-122"/>
              </a:rPr>
              <a:t>公里）的中国专属经济区上空与美军飞机发生碰撞，中国战斗机坠毁，飞行员王伟跳伞下落不明，后被中国确认死亡，而美国的军机则迫降海南岛陵水机场。</a:t>
            </a:r>
            <a:r>
              <a:rPr lang="zh-CN" altLang="en-US" sz="1800" dirty="0">
                <a:solidFill>
                  <a:srgbClr val="3333FF"/>
                </a:solidFill>
                <a:latin typeface="幼圆" pitchFamily="49" charset="-122"/>
                <a:ea typeface="幼圆" pitchFamily="49" charset="-122"/>
              </a:rPr>
              <a:t> </a:t>
            </a:r>
            <a:endParaRPr lang="zh-CN" altLang="en-US" sz="1800" dirty="0">
              <a:solidFill>
                <a:srgbClr val="3333FF"/>
              </a:solidFill>
              <a:latin typeface="幼圆" pitchFamily="49" charset="-122"/>
              <a:ea typeface="幼圆" pitchFamily="49" charset="-122"/>
            </a:endParaRPr>
          </a:p>
        </p:txBody>
      </p:sp>
      <p:sp>
        <p:nvSpPr>
          <p:cNvPr id="32777" name="圆角矩形 3"/>
          <p:cNvSpPr/>
          <p:nvPr/>
        </p:nvSpPr>
        <p:spPr>
          <a:xfrm>
            <a:off x="4826635" y="4920615"/>
            <a:ext cx="4175760" cy="1192530"/>
          </a:xfrm>
          <a:prstGeom prst="roundRect">
            <a:avLst>
              <a:gd name="adj" fmla="val 7167"/>
            </a:avLst>
          </a:prstGeom>
          <a:blipFill rotWithShape="1">
            <a:blip r:embed="rId1"/>
            <a:tile tx="-6350"/>
          </a:blipFill>
          <a:ln w="28575" cap="flat" cmpd="sng">
            <a:noFill/>
            <a:prstDash val="solid"/>
            <a:round/>
            <a:headEnd type="none" w="med" len="med"/>
            <a:tailEnd type="none" w="med" len="med"/>
          </a:ln>
        </p:spPr>
        <p:txBody>
          <a:bodyPr anchor="t"/>
          <a:p>
            <a:pPr>
              <a:lnSpc>
                <a:spcPct val="125000"/>
              </a:lnSpc>
            </a:pPr>
            <a:r>
              <a:rPr lang="en-US" altLang="zh-CN" b="1" dirty="0">
                <a:solidFill>
                  <a:srgbClr val="800080"/>
                </a:solidFill>
                <a:latin typeface="Arial" panose="020B0604020202020204" pitchFamily="34" charset="0"/>
                <a:ea typeface="宋体" panose="02010600030101010101" pitchFamily="2" charset="-122"/>
              </a:rPr>
              <a:t>     </a:t>
            </a:r>
            <a:r>
              <a:rPr lang="en-US" altLang="zh-CN" b="1" dirty="0">
                <a:solidFill>
                  <a:srgbClr val="3333FF"/>
                </a:solidFill>
                <a:latin typeface="楷体" panose="02010609060101010101" charset="-122"/>
                <a:ea typeface="楷体" panose="02010609060101010101" charset="-122"/>
              </a:rPr>
              <a:t>7</a:t>
            </a:r>
            <a:r>
              <a:rPr lang="zh-CN" altLang="en-US" b="1" dirty="0">
                <a:solidFill>
                  <a:srgbClr val="3333FF"/>
                </a:solidFill>
                <a:latin typeface="楷体" panose="02010609060101010101" charset="-122"/>
                <a:ea typeface="楷体" panose="02010609060101010101" charset="-122"/>
              </a:rPr>
              <a:t>月</a:t>
            </a:r>
            <a:r>
              <a:rPr lang="en-US" altLang="zh-CN" b="1" dirty="0">
                <a:solidFill>
                  <a:srgbClr val="3333FF"/>
                </a:solidFill>
                <a:latin typeface="楷体" panose="02010609060101010101" charset="-122"/>
                <a:ea typeface="楷体" panose="02010609060101010101" charset="-122"/>
              </a:rPr>
              <a:t>4</a:t>
            </a:r>
            <a:r>
              <a:rPr lang="zh-CN" altLang="en-US" b="1" dirty="0">
                <a:solidFill>
                  <a:srgbClr val="3333FF"/>
                </a:solidFill>
                <a:latin typeface="楷体" panose="02010609060101010101" charset="-122"/>
                <a:ea typeface="楷体" panose="02010609060101010101" charset="-122"/>
              </a:rPr>
              <a:t>日，美国人被迫将这架美国海军飞机解体成可以装箱的部分之后，才被运回美国。 </a:t>
            </a:r>
            <a:endParaRPr lang="zh-CN" altLang="en-US" b="1" dirty="0">
              <a:solidFill>
                <a:srgbClr val="3333FF"/>
              </a:solidFill>
              <a:latin typeface="楷体" panose="02010609060101010101" charset="-122"/>
              <a:ea typeface="楷体" panose="02010609060101010101" charset="-122"/>
            </a:endParaRPr>
          </a:p>
        </p:txBody>
      </p:sp>
      <p:pic>
        <p:nvPicPr>
          <p:cNvPr id="32778" name="图片 1"/>
          <p:cNvPicPr>
            <a:picLocks noChangeAspect="1"/>
          </p:cNvPicPr>
          <p:nvPr/>
        </p:nvPicPr>
        <p:blipFill>
          <a:blip r:embed="rId2"/>
          <a:srcRect t="4958" b="-4771"/>
          <a:stretch>
            <a:fillRect/>
          </a:stretch>
        </p:blipFill>
        <p:spPr>
          <a:xfrm>
            <a:off x="5826760" y="1196340"/>
            <a:ext cx="3051810" cy="3923665"/>
          </a:xfrm>
          <a:prstGeom prst="rect">
            <a:avLst/>
          </a:prstGeom>
          <a:noFill/>
          <a:ln w="9525">
            <a:noFill/>
          </a:ln>
        </p:spPr>
      </p:pic>
      <p:pic>
        <p:nvPicPr>
          <p:cNvPr id="32779" name="图片 2"/>
          <p:cNvPicPr>
            <a:picLocks noChangeAspect="1"/>
          </p:cNvPicPr>
          <p:nvPr/>
        </p:nvPicPr>
        <p:blipFill>
          <a:blip r:embed="rId3"/>
          <a:stretch>
            <a:fillRect/>
          </a:stretch>
        </p:blipFill>
        <p:spPr>
          <a:xfrm>
            <a:off x="1223010" y="4336415"/>
            <a:ext cx="3263900" cy="2360613"/>
          </a:xfrm>
          <a:prstGeom prst="rect">
            <a:avLst/>
          </a:prstGeom>
          <a:noFill/>
          <a:ln w="9525">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图片 828421" descr="1377718464_M8qFTL"/>
          <p:cNvPicPr>
            <a:picLocks noChangeAspect="1"/>
          </p:cNvPicPr>
          <p:nvPr/>
        </p:nvPicPr>
        <p:blipFill>
          <a:blip r:embed="rId1"/>
          <a:stretch>
            <a:fillRect/>
          </a:stretch>
        </p:blipFill>
        <p:spPr>
          <a:xfrm>
            <a:off x="5409565" y="1320165"/>
            <a:ext cx="3295650" cy="1882140"/>
          </a:xfrm>
          <a:prstGeom prst="rect">
            <a:avLst/>
          </a:prstGeom>
          <a:noFill/>
          <a:ln w="9525">
            <a:noFill/>
          </a:ln>
        </p:spPr>
      </p:pic>
      <p:sp>
        <p:nvSpPr>
          <p:cNvPr id="33794" name="圆角矩形 3"/>
          <p:cNvSpPr/>
          <p:nvPr/>
        </p:nvSpPr>
        <p:spPr>
          <a:xfrm>
            <a:off x="1553210" y="2940050"/>
            <a:ext cx="3313113" cy="576263"/>
          </a:xfrm>
          <a:prstGeom prst="roundRect">
            <a:avLst>
              <a:gd name="adj" fmla="val 7167"/>
            </a:avLst>
          </a:prstGeom>
          <a:blipFill rotWithShape="1">
            <a:blip r:embed="rId2"/>
            <a:tile sx="99000" flip="y"/>
          </a:blipFill>
          <a:ln w="76200" cap="flat" cmpd="sng">
            <a:noFill/>
            <a:prstDash val="solid"/>
            <a:round/>
            <a:headEnd type="none" w="med" len="med"/>
            <a:tailEnd type="none" w="med" len="med"/>
          </a:ln>
        </p:spPr>
        <p:txBody>
          <a:bodyPr anchor="t"/>
          <a:p>
            <a:pPr>
              <a:lnSpc>
                <a:spcPct val="125000"/>
              </a:lnSpc>
            </a:pPr>
            <a:r>
              <a:rPr lang="zh-CN" altLang="en-US" b="1" dirty="0">
                <a:solidFill>
                  <a:srgbClr val="3333FF"/>
                </a:solidFill>
                <a:latin typeface="楷体_GB2312" pitchFamily="49" charset="-122"/>
                <a:ea typeface="楷体_GB2312" pitchFamily="49" charset="-122"/>
              </a:rPr>
              <a:t>美国拟对叙利亚发动军事打击 </a:t>
            </a:r>
            <a:endParaRPr lang="zh-CN" altLang="en-US" b="1" dirty="0">
              <a:solidFill>
                <a:srgbClr val="3333FF"/>
              </a:solidFill>
              <a:latin typeface="楷体_GB2312" pitchFamily="49" charset="-122"/>
              <a:ea typeface="楷体_GB2312" pitchFamily="49" charset="-122"/>
            </a:endParaRPr>
          </a:p>
        </p:txBody>
      </p:sp>
      <p:pic>
        <p:nvPicPr>
          <p:cNvPr id="33795" name="图片 828424" descr="1303211608080704"/>
          <p:cNvPicPr>
            <a:picLocks noChangeAspect="1"/>
          </p:cNvPicPr>
          <p:nvPr/>
        </p:nvPicPr>
        <p:blipFill>
          <a:blip r:embed="rId3"/>
          <a:stretch>
            <a:fillRect/>
          </a:stretch>
        </p:blipFill>
        <p:spPr>
          <a:xfrm>
            <a:off x="2108835" y="1244600"/>
            <a:ext cx="2202180" cy="1645920"/>
          </a:xfrm>
          <a:prstGeom prst="rect">
            <a:avLst/>
          </a:prstGeom>
          <a:noFill/>
          <a:ln w="9525">
            <a:noFill/>
          </a:ln>
        </p:spPr>
      </p:pic>
      <p:pic>
        <p:nvPicPr>
          <p:cNvPr id="33796" name="图片 828426" descr="rdn_521aaea3363e0"/>
          <p:cNvPicPr>
            <a:picLocks noChangeAspect="1"/>
          </p:cNvPicPr>
          <p:nvPr/>
        </p:nvPicPr>
        <p:blipFill>
          <a:blip r:embed="rId4"/>
          <a:stretch>
            <a:fillRect/>
          </a:stretch>
        </p:blipFill>
        <p:spPr>
          <a:xfrm>
            <a:off x="1450658" y="3608070"/>
            <a:ext cx="3313112" cy="2600325"/>
          </a:xfrm>
          <a:prstGeom prst="rect">
            <a:avLst/>
          </a:prstGeom>
          <a:noFill/>
          <a:ln w="9525">
            <a:noFill/>
          </a:ln>
        </p:spPr>
      </p:pic>
      <p:sp>
        <p:nvSpPr>
          <p:cNvPr id="33797" name="矩形 828427"/>
          <p:cNvSpPr/>
          <p:nvPr/>
        </p:nvSpPr>
        <p:spPr>
          <a:xfrm rot="5400000">
            <a:off x="-976947" y="3402330"/>
            <a:ext cx="3816350" cy="457200"/>
          </a:xfrm>
          <a:prstGeom prst="rect">
            <a:avLst/>
          </a:prstGeom>
        </p:spPr>
        <p:txBody>
          <a:bodyPr vert="eaVert" wrap="none" fromWordArt="1">
            <a:prstTxWarp prst="textPlain">
              <a:avLst>
                <a:gd name="adj" fmla="val 50000"/>
              </a:avLst>
            </a:prstTxWarp>
            <a:normAutofit/>
            <a:scene3d>
              <a:camera prst="legacyPerspectiveFront">
                <a:rot lat="20640000" lon="20700000" rev="0"/>
              </a:camera>
              <a:lightRig rig="legacyNormal3" dir="l"/>
            </a:scene3d>
            <a:sp3d extrusionH="201600" prstMaterial="legacyPlastic">
              <a:extrusionClr>
                <a:srgbClr val="FF9966"/>
              </a:extrusionClr>
            </a:sp3d>
          </a:bodyPr>
          <a:p>
            <a:pPr algn="ctr"/>
            <a:r>
              <a:rPr lang="zh-CN" altLang="en-US" sz="3600">
                <a:solidFill>
                  <a:srgbClr val="CC0000"/>
                </a:solidFill>
                <a:latin typeface="宋体" panose="02010600030101010101" pitchFamily="2" charset="-122"/>
                <a:ea typeface="宋体" panose="02010600030101010101" pitchFamily="2" charset="-122"/>
              </a:rPr>
              <a:t>霸权主义还在继续</a:t>
            </a:r>
            <a:endParaRPr lang="zh-CN" altLang="en-US" sz="3600">
              <a:solidFill>
                <a:srgbClr val="CC0000"/>
              </a:solidFill>
              <a:latin typeface="宋体" panose="02010600030101010101" pitchFamily="2" charset="-122"/>
              <a:ea typeface="宋体" panose="02010600030101010101" pitchFamily="2" charset="-122"/>
            </a:endParaRPr>
          </a:p>
        </p:txBody>
      </p:sp>
      <p:pic>
        <p:nvPicPr>
          <p:cNvPr id="33798" name="图片 828429" descr="1378956540865"/>
          <p:cNvPicPr>
            <a:picLocks noChangeAspect="1"/>
          </p:cNvPicPr>
          <p:nvPr/>
        </p:nvPicPr>
        <p:blipFill>
          <a:blip r:embed="rId5">
            <a:clrChange>
              <a:clrFrom>
                <a:srgbClr val="F9F9F1"/>
              </a:clrFrom>
              <a:clrTo>
                <a:srgbClr val="F9F9F1">
                  <a:alpha val="0"/>
                </a:srgbClr>
              </a:clrTo>
            </a:clrChange>
          </a:blip>
          <a:stretch>
            <a:fillRect/>
          </a:stretch>
        </p:blipFill>
        <p:spPr>
          <a:xfrm rot="753685">
            <a:off x="5419090" y="3220720"/>
            <a:ext cx="3277235" cy="2162810"/>
          </a:xfrm>
          <a:prstGeom prst="rect">
            <a:avLst/>
          </a:prstGeom>
          <a:noFill/>
          <a:ln w="9525">
            <a:noFill/>
          </a:ln>
        </p:spPr>
      </p:pic>
      <p:sp>
        <p:nvSpPr>
          <p:cNvPr id="33800" name="圆角矩形 3"/>
          <p:cNvSpPr/>
          <p:nvPr/>
        </p:nvSpPr>
        <p:spPr>
          <a:xfrm>
            <a:off x="4763770" y="6027420"/>
            <a:ext cx="1419860" cy="575945"/>
          </a:xfrm>
          <a:prstGeom prst="roundRect">
            <a:avLst>
              <a:gd name="adj" fmla="val 7167"/>
            </a:avLst>
          </a:prstGeom>
          <a:blipFill rotWithShape="1">
            <a:blip r:embed="rId2"/>
            <a:tile tx="-12700" ty="-6350" sx="96000" flip="xy"/>
          </a:blipFill>
          <a:ln w="76200" cap="flat" cmpd="sng">
            <a:noFill/>
            <a:prstDash val="solid"/>
            <a:round/>
            <a:headEnd type="none" w="med" len="med"/>
            <a:tailEnd type="none" w="med" len="med"/>
          </a:ln>
        </p:spPr>
        <p:txBody>
          <a:bodyPr anchor="t"/>
          <a:p>
            <a:pPr>
              <a:lnSpc>
                <a:spcPct val="125000"/>
              </a:lnSpc>
            </a:pPr>
            <a:r>
              <a:rPr lang="zh-CN" altLang="en-US" b="1" dirty="0">
                <a:solidFill>
                  <a:srgbClr val="3333FF"/>
                </a:solidFill>
                <a:latin typeface="楷体_GB2312" pitchFamily="49" charset="-122"/>
                <a:ea typeface="楷体_GB2312" pitchFamily="49" charset="-122"/>
              </a:rPr>
              <a:t>棱镜门事件 </a:t>
            </a:r>
            <a:endParaRPr lang="zh-CN" altLang="en-US" b="1" dirty="0">
              <a:solidFill>
                <a:srgbClr val="3333FF"/>
              </a:solidFill>
              <a:latin typeface="楷体_GB2312" pitchFamily="49" charset="-122"/>
              <a:ea typeface="楷体_GB2312" pitchFamily="49" charset="-122"/>
            </a:endParaRPr>
          </a:p>
        </p:txBody>
      </p:sp>
      <p:pic>
        <p:nvPicPr>
          <p:cNvPr id="33808" name="图片 828434" descr="200977142135"/>
          <p:cNvPicPr>
            <a:picLocks noChangeAspect="1"/>
          </p:cNvPicPr>
          <p:nvPr/>
        </p:nvPicPr>
        <p:blipFill>
          <a:blip r:embed="rId6">
            <a:clrChange>
              <a:clrFrom>
                <a:srgbClr val="FFFFFF"/>
              </a:clrFrom>
              <a:clrTo>
                <a:srgbClr val="FFFFFF">
                  <a:alpha val="0"/>
                </a:srgbClr>
              </a:clrTo>
            </a:clrChange>
          </a:blip>
          <a:stretch>
            <a:fillRect/>
          </a:stretch>
        </p:blipFill>
        <p:spPr>
          <a:xfrm>
            <a:off x="4434840" y="3608070"/>
            <a:ext cx="1841500" cy="2276475"/>
          </a:xfrm>
          <a:prstGeom prst="rect">
            <a:avLst/>
          </a:prstGeom>
          <a:noFill/>
          <a:ln w="9525">
            <a:noFill/>
          </a:ln>
        </p:spPr>
      </p:pic>
    </p:spTree>
  </p:cSld>
  <p:clrMapOvr>
    <a:masterClrMapping/>
  </p:clrMapOvr>
  <p:transition>
    <p:fade/>
  </p:transition>
</p:sld>
</file>

<file path=ppt/tags/tag1.xml><?xml version="1.0" encoding="utf-8"?>
<p:tagLst xmlns:p="http://schemas.openxmlformats.org/presentationml/2006/main">
  <p:tag name="KSO_WM_SLIDE_MODEL_TYPE" val="timeline"/>
</p:tagLst>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8016</Words>
  <Application>WPS 演示</Application>
  <PresentationFormat>全屏显示(4:3)</PresentationFormat>
  <Paragraphs>331</Paragraphs>
  <Slides>52</Slides>
  <Notes>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52</vt:i4>
      </vt:variant>
    </vt:vector>
  </HeadingPairs>
  <TitlesOfParts>
    <vt:vector size="74" baseType="lpstr">
      <vt:lpstr>Arial</vt:lpstr>
      <vt:lpstr>宋体</vt:lpstr>
      <vt:lpstr>Wingdings</vt:lpstr>
      <vt:lpstr>Times New Roman</vt:lpstr>
      <vt:lpstr>Verdana</vt:lpstr>
      <vt:lpstr>Stone Sans</vt:lpstr>
      <vt:lpstr>微软雅黑</vt:lpstr>
      <vt:lpstr>幼圆</vt:lpstr>
      <vt:lpstr>楷体</vt:lpstr>
      <vt:lpstr>楷体_GB2312</vt:lpstr>
      <vt:lpstr>方正姚体</vt:lpstr>
      <vt:lpstr>华文新魏</vt:lpstr>
      <vt:lpstr>Arial Unicode MS</vt:lpstr>
      <vt:lpstr>Calibri</vt:lpstr>
      <vt:lpstr>黑体</vt:lpstr>
      <vt:lpstr>华文行楷</vt:lpstr>
      <vt:lpstr>仿宋_GB2312</vt:lpstr>
      <vt:lpstr>Wingdings</vt:lpstr>
      <vt:lpstr>Segoe Print</vt:lpstr>
      <vt:lpstr>新宋体</vt:lpstr>
      <vt:lpstr>仿宋</vt:lpstr>
      <vt:lpstr>2_默认设计模板</vt:lpstr>
      <vt:lpstr>2019年春季学期</vt:lpstr>
      <vt:lpstr>第六章 “三个代表”重要思想</vt:lpstr>
      <vt:lpstr>第一节 “三个代表”重要思想的形成 </vt:lpstr>
      <vt:lpstr>PowerPoint 演示文稿</vt:lpstr>
      <vt:lpstr>1、霸权主义和强权政治依然存在，世界仍不安宁</vt:lpstr>
      <vt:lpstr>美国想打谁就打谁</vt:lpstr>
      <vt:lpstr>PowerPoint 演示文稿</vt:lpstr>
      <vt:lpstr>PowerPoint 演示文稿</vt:lpstr>
      <vt:lpstr>PowerPoint 演示文稿</vt:lpstr>
      <vt:lpstr>PowerPoint 演示文稿</vt:lpstr>
      <vt:lpstr>PowerPoint 演示文稿</vt:lpstr>
      <vt:lpstr>PowerPoint 演示文稿</vt:lpstr>
      <vt:lpstr>地区冲突和争端不断</vt:lpstr>
      <vt:lpstr>恐怖主义 危害上升</vt:lpstr>
      <vt:lpstr>2、世界多极化和经济全球化趋势在曲折中发展</vt:lpstr>
      <vt:lpstr>PowerPoint 演示文稿</vt:lpstr>
      <vt:lpstr>PowerPoint 演示文稿</vt:lpstr>
      <vt:lpstr>PowerPoint 演示文稿</vt:lpstr>
      <vt:lpstr>3、各国之间的科技竞争空前激烈</vt:lpstr>
      <vt:lpstr>PowerPoint 演示文稿</vt:lpstr>
      <vt:lpstr>PowerPoint 演示文稿</vt:lpstr>
      <vt:lpstr>（二）科学判断党的历史方位和总结历史经验</vt:lpstr>
      <vt:lpstr>PowerPoint 演示文稿</vt:lpstr>
      <vt:lpstr>PowerPoint 演示文稿</vt:lpstr>
      <vt:lpstr>PowerPoint 演示文稿</vt:lpstr>
      <vt:lpstr>PowerPoint 演示文稿</vt:lpstr>
      <vt:lpstr>PowerPoint 演示文稿</vt:lpstr>
      <vt:lpstr>  党情的新变化：</vt:lpstr>
      <vt:lpstr>PowerPoint 演示文稿</vt:lpstr>
      <vt:lpstr>PowerPoint 演示文稿</vt:lpstr>
      <vt:lpstr>（三）建设中国特色社会主义伟大实践</vt:lpstr>
      <vt:lpstr>国情新变化：      1、进入建设全面小康和现代化新阶段       2、改革进入攻坚阶段，发展处于关键期 </vt:lpstr>
      <vt:lpstr>PowerPoint 演示文稿</vt:lpstr>
      <vt:lpstr>PowerPoint 演示文稿</vt:lpstr>
      <vt:lpstr>发展处于关键时期</vt:lpstr>
      <vt:lpstr>改革进入攻坚阶段</vt:lpstr>
      <vt:lpstr>“三个代表”重要思想形成条件</vt:lpstr>
      <vt:lpstr>二 “三个代表”重要思想的形成过程</vt:lpstr>
      <vt:lpstr>1、酝酿：重要思想的提出</vt:lpstr>
      <vt:lpstr>  2000年2月，江泽民在广东考察工作时，第一次提出“三个代表” 的要求。</vt:lpstr>
      <vt:lpstr>2、形成：重要思想的全面阐述</vt:lpstr>
      <vt:lpstr>PowerPoint 演示文稿</vt:lpstr>
      <vt:lpstr>3、逐步深化：确立为党的指导思想</vt:lpstr>
      <vt:lpstr>第二节  “三个代表”重要思想的核心观点和主要内容 </vt:lpstr>
      <vt:lpstr>1、始终代表中国先进生产力的发展要求</vt:lpstr>
      <vt:lpstr>2、始终代表中国先进文化的前进方向</vt:lpstr>
      <vt:lpstr>3、始终代表中国最广大人民的根本利益</vt:lpstr>
      <vt:lpstr>PowerPoint 演示文稿</vt:lpstr>
      <vt:lpstr>二 “三个代表”重要思想的主要内容</vt:lpstr>
      <vt:lpstr>第三节　“三个代表”重要思想的历史地位</vt:lpstr>
      <vt:lpstr>二 加强和改进党的建设，推进中国特色社会主义事业的强大理论武器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171</cp:revision>
  <dcterms:created xsi:type="dcterms:W3CDTF">2013-05-06T06:13:00Z</dcterms:created>
  <dcterms:modified xsi:type="dcterms:W3CDTF">2019-03-31T12:41:47Z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